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53"/>
  </p:notesMasterIdLst>
  <p:handoutMasterIdLst>
    <p:handoutMasterId r:id="rId54"/>
  </p:handoutMasterIdLst>
  <p:sldIdLst>
    <p:sldId id="262" r:id="rId2"/>
    <p:sldId id="267" r:id="rId3"/>
    <p:sldId id="278" r:id="rId4"/>
    <p:sldId id="281" r:id="rId5"/>
    <p:sldId id="280" r:id="rId6"/>
    <p:sldId id="282" r:id="rId7"/>
    <p:sldId id="288" r:id="rId8"/>
    <p:sldId id="289" r:id="rId9"/>
    <p:sldId id="284" r:id="rId10"/>
    <p:sldId id="269" r:id="rId11"/>
    <p:sldId id="285" r:id="rId12"/>
    <p:sldId id="299" r:id="rId13"/>
    <p:sldId id="293" r:id="rId14"/>
    <p:sldId id="301" r:id="rId15"/>
    <p:sldId id="302" r:id="rId16"/>
    <p:sldId id="304" r:id="rId17"/>
    <p:sldId id="292" r:id="rId18"/>
    <p:sldId id="294" r:id="rId19"/>
    <p:sldId id="295" r:id="rId20"/>
    <p:sldId id="296" r:id="rId21"/>
    <p:sldId id="298" r:id="rId22"/>
    <p:sldId id="300" r:id="rId23"/>
    <p:sldId id="303" r:id="rId24"/>
    <p:sldId id="305" r:id="rId25"/>
    <p:sldId id="306" r:id="rId26"/>
    <p:sldId id="307" r:id="rId27"/>
    <p:sldId id="286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8" r:id="rId37"/>
    <p:sldId id="317" r:id="rId38"/>
    <p:sldId id="308" r:id="rId39"/>
    <p:sldId id="287" r:id="rId40"/>
    <p:sldId id="283" r:id="rId41"/>
    <p:sldId id="268" r:id="rId42"/>
    <p:sldId id="290" r:id="rId43"/>
    <p:sldId id="271" r:id="rId44"/>
    <p:sldId id="273" r:id="rId45"/>
    <p:sldId id="274" r:id="rId46"/>
    <p:sldId id="275" r:id="rId47"/>
    <p:sldId id="276" r:id="rId48"/>
    <p:sldId id="277" r:id="rId49"/>
    <p:sldId id="279" r:id="rId50"/>
    <p:sldId id="270" r:id="rId51"/>
    <p:sldId id="272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77B4"/>
    <a:srgbClr val="2AA02B"/>
    <a:srgbClr val="AB7942"/>
    <a:srgbClr val="FFFFFF"/>
    <a:srgbClr val="000000"/>
    <a:srgbClr val="69DD5F"/>
    <a:srgbClr val="B9DD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51" autoAdjust="0"/>
    <p:restoredTop sz="94648" autoAdjust="0"/>
  </p:normalViewPr>
  <p:slideViewPr>
    <p:cSldViewPr snapToGrid="0" showGuides="1">
      <p:cViewPr>
        <p:scale>
          <a:sx n="120" d="100"/>
          <a:sy n="120" d="100"/>
        </p:scale>
        <p:origin x="368" y="96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01/05/2023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01/05/2023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395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Hvilket mix-forhold giver flest baderinge? Matematisk problem</a:t>
            </a:r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To ting man kan prøve:</a:t>
            </a:r>
          </a:p>
          <a:p>
            <a:br>
              <a:rPr lang="da-DK" dirty="0"/>
            </a:br>
            <a:r>
              <a:rPr lang="da-DK" dirty="0" err="1"/>
              <a:t>Lithium</a:t>
            </a:r>
            <a:r>
              <a:rPr lang="da-DK" dirty="0"/>
              <a:t> og Ruthenium (Evt. nyt datasæt?)</a:t>
            </a:r>
          </a:p>
          <a:p>
            <a:r>
              <a:rPr lang="da-DK" dirty="0"/>
              <a:t>Samme analyse som for Jacks CO (Highly </a:t>
            </a:r>
            <a:r>
              <a:rPr lang="da-DK" dirty="0" err="1"/>
              <a:t>cited</a:t>
            </a:r>
            <a:r>
              <a:rPr lang="da-DK" dirty="0"/>
              <a:t> paper, 2020, HEA for CO and CO2 reduction)</a:t>
            </a:r>
          </a:p>
          <a:p>
            <a:endParaRPr lang="da-DK" dirty="0"/>
          </a:p>
          <a:p>
            <a:r>
              <a:rPr lang="da-DK" dirty="0"/>
              <a:t>Læs Alexanders artikel grundigt</a:t>
            </a:r>
          </a:p>
          <a:p>
            <a:endParaRPr lang="da-DK" dirty="0"/>
          </a:p>
          <a:p>
            <a:r>
              <a:rPr lang="da-DK" dirty="0"/>
              <a:t>Prøv med analyse der svarer til CO2/CO reduktion</a:t>
            </a:r>
          </a:p>
          <a:p>
            <a:endParaRPr lang="da-DK" dirty="0"/>
          </a:p>
          <a:p>
            <a:r>
              <a:rPr lang="da-DK" dirty="0"/>
              <a:t>Model for COOH</a:t>
            </a:r>
          </a:p>
          <a:p>
            <a:r>
              <a:rPr lang="da-DK" dirty="0"/>
              <a:t>Model for brint</a:t>
            </a:r>
          </a:p>
          <a:p>
            <a:endParaRPr lang="da-DK" dirty="0"/>
          </a:p>
          <a:p>
            <a:r>
              <a:rPr lang="da-DK" dirty="0"/>
              <a:t>Det er vigtigt at du ikke har Hydrogenbinding i nærheden af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8684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681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Sæt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9585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Hvor godt C og H bliver bundet </a:t>
            </a:r>
            <a:r>
              <a:rPr lang="da-DK" dirty="0" err="1"/>
              <a:t>scalerer</a:t>
            </a:r>
            <a:r>
              <a:rPr lang="da-DK" dirty="0"/>
              <a:t> vist rimeligt tæt (Alexanders artikel siger noget om det), men kan man ikke bare sætte A til at være noget der binder godt for COOH, og så have B være et atom, som ikke binder noget som helst </a:t>
            </a:r>
            <a:r>
              <a:rPr lang="da-DK" dirty="0" err="1"/>
              <a:t>adsorbat</a:t>
            </a:r>
            <a:r>
              <a:rPr lang="da-DK" dirty="0"/>
              <a:t> godt. Hvis man så har baderinge, så vil kun enten H eller COOH sætte sig i baderingene, så får man ikke –H og –COOH ved siden af hinanden, fordi man ikke får noget som helst ved siden af hinanden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302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SLIDE FRA PUK – ALLEREDE BRUGT TIL EKSAMEN  - MÅ MAN BRUGE ET IDENTISK 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86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981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Example: </a:t>
            </a:r>
            <a:r>
              <a:rPr lang="en-GB" dirty="0" err="1"/>
              <a:t>Hornsdale</a:t>
            </a:r>
            <a:r>
              <a:rPr lang="en-GB" dirty="0"/>
              <a:t> Power Reserve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191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Example: </a:t>
            </a:r>
            <a:r>
              <a:rPr lang="en-GB" dirty="0" err="1"/>
              <a:t>Hornsdale</a:t>
            </a:r>
            <a:r>
              <a:rPr lang="en-GB" dirty="0"/>
              <a:t> Power Reserve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6434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Example: </a:t>
            </a:r>
            <a:r>
              <a:rPr lang="en-GB" dirty="0" err="1"/>
              <a:t>Hornsdale</a:t>
            </a:r>
            <a:r>
              <a:rPr lang="en-GB" dirty="0"/>
              <a:t> Power Reserve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6814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Check the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2607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More </a:t>
            </a:r>
            <a:r>
              <a:rPr lang="da-DK" dirty="0" err="1"/>
              <a:t>fuels</a:t>
            </a:r>
            <a:r>
              <a:rPr lang="da-DK" dirty="0"/>
              <a:t>? </a:t>
            </a:r>
            <a:r>
              <a:rPr lang="da-DK" dirty="0" err="1"/>
              <a:t>Ammonia</a:t>
            </a:r>
            <a:r>
              <a:rPr lang="da-DK" dirty="0"/>
              <a:t>? Li-Ion </a:t>
            </a:r>
            <a:r>
              <a:rPr lang="da-DK" dirty="0" err="1"/>
              <a:t>batteries</a:t>
            </a:r>
            <a:endParaRPr lang="da-DK" dirty="0"/>
          </a:p>
          <a:p>
            <a:endParaRPr lang="da-DK" dirty="0"/>
          </a:p>
          <a:p>
            <a:r>
              <a:rPr lang="da-DK" dirty="0"/>
              <a:t>Udregn energi-effektiviteten som motivation for at bruge FA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5349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Show the </a:t>
            </a:r>
            <a:r>
              <a:rPr lang="da-DK" dirty="0" err="1"/>
              <a:t>molecule</a:t>
            </a: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want</a:t>
            </a:r>
            <a:r>
              <a:rPr lang="da-DK" dirty="0"/>
              <a:t> to </a:t>
            </a:r>
            <a:r>
              <a:rPr lang="da-DK" dirty="0" err="1"/>
              <a:t>turn</a:t>
            </a:r>
            <a:r>
              <a:rPr lang="da-DK" dirty="0"/>
              <a:t> it back </a:t>
            </a:r>
            <a:r>
              <a:rPr lang="da-DK" dirty="0" err="1"/>
              <a:t>into</a:t>
            </a:r>
            <a:r>
              <a:rPr lang="da-DK" dirty="0"/>
              <a:t> CO2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 err="1"/>
              <a:t>Also</a:t>
            </a:r>
            <a:r>
              <a:rPr lang="da-DK" dirty="0"/>
              <a:t> show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it’s</a:t>
            </a:r>
            <a:r>
              <a:rPr lang="da-DK" dirty="0"/>
              <a:t> made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08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Hvis man piller alle H'erne af </a:t>
            </a:r>
            <a:r>
              <a:rPr lang="da-DK" dirty="0" err="1"/>
              <a:t>MeOH</a:t>
            </a:r>
            <a:r>
              <a:rPr lang="da-DK" dirty="0"/>
              <a:t> har man CO, med FA får man CO2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2692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01.05.2023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01.05.2023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01.05.2023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b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01.05.2023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01.05.2023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01.05.2023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01.05.2023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01.05.2023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01.05.2023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01.05.2023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01.05.2023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01.05.2023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01.05.2023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520552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 dirty="0">
                <a:solidFill>
                  <a:schemeClr val="tx1"/>
                </a:solidFill>
              </a:rPr>
              <a:t>Brugerguide</a:t>
            </a:r>
            <a:r>
              <a:rPr lang="da-DK" baseline="0" dirty="0">
                <a:solidFill>
                  <a:schemeClr val="tx1"/>
                </a:solidFill>
              </a:rPr>
              <a:t> </a:t>
            </a:r>
            <a:r>
              <a:rPr lang="da-DK" sz="1800" baseline="0" dirty="0">
                <a:solidFill>
                  <a:schemeClr val="tx1"/>
                </a:solidFill>
              </a:rPr>
              <a:t>– </a:t>
            </a:r>
            <a:r>
              <a:rPr lang="da-DK" sz="1800" dirty="0">
                <a:solidFill>
                  <a:schemeClr val="tx1"/>
                </a:solidFill>
              </a:rPr>
              <a:t>Slet, før du færdiggør din</a:t>
            </a:r>
            <a:r>
              <a:rPr lang="da-DK" sz="1800" baseline="0" dirty="0">
                <a:solidFill>
                  <a:schemeClr val="tx1"/>
                </a:solidFill>
              </a:rPr>
              <a:t> </a:t>
            </a:r>
            <a:r>
              <a:rPr lang="da-DK" sz="180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576655" y="4237555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587375" y="5678667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940574"/>
            <a:ext cx="395416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587038" y="2582327"/>
            <a:ext cx="1624241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576655" y="3571524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88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564067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231619" y="1844048"/>
            <a:ext cx="23536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404080" y="1900198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416414" y="2138150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01.05.2023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01.05.2023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01.05.2023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01.05.2023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01.05.2023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01.05.2023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01.05.2023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8" y="96467"/>
            <a:ext cx="2346641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01.05.2023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7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86.png"/><Relationship Id="rId5" Type="http://schemas.openxmlformats.org/officeDocument/2006/relationships/image" Target="../media/image79.png"/><Relationship Id="rId10" Type="http://schemas.openxmlformats.org/officeDocument/2006/relationships/image" Target="../media/image85.png"/><Relationship Id="rId4" Type="http://schemas.openxmlformats.org/officeDocument/2006/relationships/image" Target="../media/image78.png"/><Relationship Id="rId9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77.png"/><Relationship Id="rId7" Type="http://schemas.openxmlformats.org/officeDocument/2006/relationships/image" Target="../media/image8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79.png"/><Relationship Id="rId10" Type="http://schemas.openxmlformats.org/officeDocument/2006/relationships/image" Target="../media/image81.png"/><Relationship Id="rId4" Type="http://schemas.openxmlformats.org/officeDocument/2006/relationships/image" Target="../media/image78.png"/><Relationship Id="rId9" Type="http://schemas.openxmlformats.org/officeDocument/2006/relationships/image" Target="../media/image8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118.png"/><Relationship Id="rId7" Type="http://schemas.openxmlformats.org/officeDocument/2006/relationships/image" Target="../media/image45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svg"/><Relationship Id="rId5" Type="http://schemas.openxmlformats.org/officeDocument/2006/relationships/image" Target="../media/image120.png"/><Relationship Id="rId4" Type="http://schemas.openxmlformats.org/officeDocument/2006/relationships/image" Target="../media/image119.svg"/><Relationship Id="rId9" Type="http://schemas.openxmlformats.org/officeDocument/2006/relationships/image" Target="../media/image1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5.png"/><Relationship Id="rId18" Type="http://schemas.openxmlformats.org/officeDocument/2006/relationships/image" Target="../media/image32.svg"/><Relationship Id="rId3" Type="http://schemas.openxmlformats.org/officeDocument/2006/relationships/image" Target="../media/image21.png"/><Relationship Id="rId21" Type="http://schemas.openxmlformats.org/officeDocument/2006/relationships/image" Target="../media/image4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8.svg"/><Relationship Id="rId20" Type="http://schemas.openxmlformats.org/officeDocument/2006/relationships/image" Target="../media/image4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24" Type="http://schemas.openxmlformats.org/officeDocument/2006/relationships/image" Target="../media/image44.svg"/><Relationship Id="rId5" Type="http://schemas.openxmlformats.org/officeDocument/2006/relationships/image" Target="../media/image23.png"/><Relationship Id="rId15" Type="http://schemas.openxmlformats.org/officeDocument/2006/relationships/image" Target="../media/image37.png"/><Relationship Id="rId23" Type="http://schemas.openxmlformats.org/officeDocument/2006/relationships/image" Target="../media/image43.png"/><Relationship Id="rId10" Type="http://schemas.openxmlformats.org/officeDocument/2006/relationships/image" Target="../media/image28.svg"/><Relationship Id="rId19" Type="http://schemas.openxmlformats.org/officeDocument/2006/relationships/image" Target="../media/image39.pn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6.svg"/><Relationship Id="rId22" Type="http://schemas.openxmlformats.org/officeDocument/2006/relationships/image" Target="../media/image42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39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Relationship Id="rId9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9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11" Type="http://schemas.openxmlformats.org/officeDocument/2006/relationships/image" Target="../media/image50.svg"/><Relationship Id="rId5" Type="http://schemas.openxmlformats.org/officeDocument/2006/relationships/image" Target="../media/image41.png"/><Relationship Id="rId10" Type="http://schemas.openxmlformats.org/officeDocument/2006/relationships/image" Target="../media/image49.png"/><Relationship Id="rId4" Type="http://schemas.openxmlformats.org/officeDocument/2006/relationships/image" Target="../media/image40.svg"/><Relationship Id="rId9" Type="http://schemas.openxmlformats.org/officeDocument/2006/relationships/image" Target="../media/image4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pPr/>
              <a:t>1</a:t>
            </a:fld>
            <a:endParaRPr lang="da-DK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dirty="0"/>
              <a:t>Marcus Nørgaard Weng, Nanoscience MSc student, CHEAC, Jan Rossmeisl group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Formic acid fuel cell catalyst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78B0D-3E8D-4E5F-B4CE-FE73AE88A3CA}" type="datetime1">
              <a:rPr lang="da-DK" smtClean="0"/>
              <a:t>01.05.2023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87639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DCBDF-0209-141C-C273-5CB6CCB74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Reaction pathways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B4F41-FF9A-3486-B6C6-4718FB8F8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01.05.2023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1868B8-815E-5DAA-5AC8-CA500BFDA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10</a:t>
            </a:fld>
            <a:endParaRPr lang="da-D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C08B26-1CE3-8B76-4B1E-EA92E526997A}"/>
              </a:ext>
            </a:extLst>
          </p:cNvPr>
          <p:cNvSpPr txBox="1"/>
          <p:nvPr/>
        </p:nvSpPr>
        <p:spPr>
          <a:xfrm>
            <a:off x="7245572" y="1485900"/>
            <a:ext cx="2932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1" dirty="0"/>
              <a:t>Unfavourable reactions</a:t>
            </a:r>
            <a:r>
              <a:rPr lang="da-DK" dirty="0"/>
              <a:t>:</a:t>
            </a:r>
          </a:p>
        </p:txBody>
      </p:sp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41B3A755-77A8-6599-19CA-26D3678A0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63" y="1981695"/>
            <a:ext cx="3835400" cy="889000"/>
          </a:xfrm>
          <a:prstGeom prst="rect">
            <a:avLst/>
          </a:prstGeom>
        </p:spPr>
      </p:pic>
      <p:pic>
        <p:nvPicPr>
          <p:cNvPr id="17" name="Picture 16" descr="Text, letter&#10;&#10;Description automatically generated">
            <a:extLst>
              <a:ext uri="{FF2B5EF4-FFF2-40B4-BE49-F238E27FC236}">
                <a16:creationId xmlns:a16="http://schemas.microsoft.com/office/drawing/2014/main" id="{50A0A5C6-7B90-D7F5-A2FD-D43C43461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3" y="3136323"/>
            <a:ext cx="4051300" cy="1333500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B5CF40F8-E56D-FB11-0AB1-223DB19DB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51" y="4735451"/>
            <a:ext cx="4419600" cy="1257300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E4F3AB7-BA0E-1333-C06B-C0D2FB331104}"/>
              </a:ext>
            </a:extLst>
          </p:cNvPr>
          <p:cNvSpPr/>
          <p:nvPr/>
        </p:nvSpPr>
        <p:spPr>
          <a:xfrm>
            <a:off x="588963" y="1346735"/>
            <a:ext cx="4173537" cy="4685765"/>
          </a:xfrm>
          <a:prstGeom prst="roundRect">
            <a:avLst>
              <a:gd name="adj" fmla="val 2832"/>
            </a:avLst>
          </a:prstGeom>
          <a:solidFill>
            <a:srgbClr val="B9DD5F">
              <a:alpha val="26667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FD739140-F019-98DA-C0B8-20EDE261E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842" y="1999219"/>
            <a:ext cx="4470400" cy="1295400"/>
          </a:xfrm>
          <a:prstGeom prst="rect">
            <a:avLst/>
          </a:prstGeom>
        </p:spPr>
      </p:pic>
      <p:pic>
        <p:nvPicPr>
          <p:cNvPr id="23" name="Picture 22" descr="Text, letter&#10;&#10;Description automatically generated">
            <a:extLst>
              <a:ext uri="{FF2B5EF4-FFF2-40B4-BE49-F238E27FC236}">
                <a16:creationId xmlns:a16="http://schemas.microsoft.com/office/drawing/2014/main" id="{309FDCD6-4D8D-E507-9F21-2FF6C7A75D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6542" y="3429000"/>
            <a:ext cx="4191000" cy="1358900"/>
          </a:xfrm>
          <a:prstGeom prst="rect">
            <a:avLst/>
          </a:prstGeom>
        </p:spPr>
      </p:pic>
      <p:pic>
        <p:nvPicPr>
          <p:cNvPr id="25" name="Picture 24" descr="Diagram, text&#10;&#10;Description automatically generated with medium confidence">
            <a:extLst>
              <a:ext uri="{FF2B5EF4-FFF2-40B4-BE49-F238E27FC236}">
                <a16:creationId xmlns:a16="http://schemas.microsoft.com/office/drawing/2014/main" id="{A57A7D9C-48EE-EE7A-2624-44CB3DF58E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6242" y="4922281"/>
            <a:ext cx="3911600" cy="78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3939B1-4960-6A74-4F61-9598E6552ED6}"/>
              </a:ext>
            </a:extLst>
          </p:cNvPr>
          <p:cNvSpPr txBox="1"/>
          <p:nvPr/>
        </p:nvSpPr>
        <p:spPr>
          <a:xfrm>
            <a:off x="1434045" y="1485900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Favourable reactions</a:t>
            </a:r>
            <a:r>
              <a:rPr lang="da-DK" dirty="0"/>
              <a:t>:</a:t>
            </a:r>
          </a:p>
        </p:txBody>
      </p:sp>
      <p:pic>
        <p:nvPicPr>
          <p:cNvPr id="27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7E877769-8082-D2B0-39BE-37C9C7B845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1792" y="5824536"/>
            <a:ext cx="4000500" cy="825500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DB1C50D-5B89-B661-1410-E72936FA23C4}"/>
              </a:ext>
            </a:extLst>
          </p:cNvPr>
          <p:cNvSpPr/>
          <p:nvPr/>
        </p:nvSpPr>
        <p:spPr>
          <a:xfrm>
            <a:off x="6597792" y="1346735"/>
            <a:ext cx="4173537" cy="5303301"/>
          </a:xfrm>
          <a:prstGeom prst="roundRect">
            <a:avLst>
              <a:gd name="adj" fmla="val 2832"/>
            </a:avLst>
          </a:prstGeom>
          <a:solidFill>
            <a:schemeClr val="accent1">
              <a:lumMod val="40000"/>
              <a:lumOff val="60000"/>
              <a:alpha val="26667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78252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C4803-0352-EDCE-6A73-3578A3D48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5507037" cy="441170"/>
          </a:xfrm>
        </p:spPr>
        <p:txBody>
          <a:bodyPr/>
          <a:lstStyle/>
          <a:p>
            <a:r>
              <a:rPr lang="da-DK" dirty="0"/>
              <a:t>Formic acid oxidation reactions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A256D-B9F7-B3A8-105B-2B59061BE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01.05.2023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A92B6B-89B9-22DE-BB77-EE71C61DC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11</a:t>
            </a:fld>
            <a:endParaRPr lang="da-DK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56BB393-9E25-2BC6-C7CF-18177610EBEA}"/>
              </a:ext>
            </a:extLst>
          </p:cNvPr>
          <p:cNvSpPr>
            <a:spLocks noChangeAspect="1"/>
          </p:cNvSpPr>
          <p:nvPr/>
        </p:nvSpPr>
        <p:spPr>
          <a:xfrm>
            <a:off x="5663064" y="141500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34B5C0-4D2C-E959-5D14-BBE34E8522E6}"/>
              </a:ext>
            </a:extLst>
          </p:cNvPr>
          <p:cNvSpPr>
            <a:spLocks noChangeAspect="1"/>
          </p:cNvSpPr>
          <p:nvPr/>
        </p:nvSpPr>
        <p:spPr>
          <a:xfrm>
            <a:off x="5970000" y="13698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C3B81D-20D7-F9C8-E1A0-5127C4B3D54A}"/>
              </a:ext>
            </a:extLst>
          </p:cNvPr>
          <p:cNvSpPr>
            <a:spLocks noChangeAspect="1"/>
          </p:cNvSpPr>
          <p:nvPr/>
        </p:nvSpPr>
        <p:spPr>
          <a:xfrm>
            <a:off x="5480042" y="126519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F8216C7-502F-C8DA-6615-17B1FCEAC6CC}"/>
              </a:ext>
            </a:extLst>
          </p:cNvPr>
          <p:cNvSpPr>
            <a:spLocks noChangeAspect="1"/>
          </p:cNvSpPr>
          <p:nvPr/>
        </p:nvSpPr>
        <p:spPr>
          <a:xfrm>
            <a:off x="5767967" y="173280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4B09279-71CA-1474-B77C-2F7F5324ACD9}"/>
              </a:ext>
            </a:extLst>
          </p:cNvPr>
          <p:cNvSpPr>
            <a:spLocks noChangeAspect="1"/>
          </p:cNvSpPr>
          <p:nvPr/>
        </p:nvSpPr>
        <p:spPr>
          <a:xfrm>
            <a:off x="5418142" y="13698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2" name="Picture 11" descr="A picture containing antenna&#10;&#10;Description automatically generated">
            <a:extLst>
              <a:ext uri="{FF2B5EF4-FFF2-40B4-BE49-F238E27FC236}">
                <a16:creationId xmlns:a16="http://schemas.microsoft.com/office/drawing/2014/main" id="{5FF11BA9-54CD-0A51-4667-58BA369AEF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3177912"/>
            <a:ext cx="1570016" cy="28760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CCB9F58-2517-459B-D5C3-A76F9CBD7397}"/>
              </a:ext>
            </a:extLst>
          </p:cNvPr>
          <p:cNvSpPr>
            <a:spLocks noChangeAspect="1"/>
          </p:cNvSpPr>
          <p:nvPr/>
        </p:nvSpPr>
        <p:spPr>
          <a:xfrm>
            <a:off x="11060788" y="72785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ACCC382-CCF1-B8B8-55C9-95C606F26AC8}"/>
              </a:ext>
            </a:extLst>
          </p:cNvPr>
          <p:cNvSpPr>
            <a:spLocks noChangeAspect="1"/>
          </p:cNvSpPr>
          <p:nvPr/>
        </p:nvSpPr>
        <p:spPr>
          <a:xfrm>
            <a:off x="10867539" y="58037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24E7D72-9D3B-64EA-F232-EC4DD82E56C9}"/>
              </a:ext>
            </a:extLst>
          </p:cNvPr>
          <p:cNvSpPr>
            <a:spLocks noChangeAspect="1"/>
          </p:cNvSpPr>
          <p:nvPr/>
        </p:nvSpPr>
        <p:spPr>
          <a:xfrm>
            <a:off x="11551618" y="56038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1AB0F2-1E2D-BBE9-0DF9-79CEC43E6C6E}"/>
              </a:ext>
            </a:extLst>
          </p:cNvPr>
          <p:cNvCxnSpPr/>
          <p:nvPr/>
        </p:nvCxnSpPr>
        <p:spPr>
          <a:xfrm>
            <a:off x="11754442" y="963774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6E5471C-1F44-674B-AD11-B58842CAC34D}"/>
              </a:ext>
            </a:extLst>
          </p:cNvPr>
          <p:cNvSpPr>
            <a:spLocks noChangeAspect="1"/>
          </p:cNvSpPr>
          <p:nvPr/>
        </p:nvSpPr>
        <p:spPr>
          <a:xfrm>
            <a:off x="1040468" y="278470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D54B30-9A9D-EA39-C97E-EE619D09CB37}"/>
              </a:ext>
            </a:extLst>
          </p:cNvPr>
          <p:cNvSpPr>
            <a:spLocks noChangeAspect="1"/>
          </p:cNvSpPr>
          <p:nvPr/>
        </p:nvSpPr>
        <p:spPr>
          <a:xfrm>
            <a:off x="1347404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36AB0D7-A942-B408-1004-325B777FEEB5}"/>
              </a:ext>
            </a:extLst>
          </p:cNvPr>
          <p:cNvSpPr>
            <a:spLocks noChangeAspect="1"/>
          </p:cNvSpPr>
          <p:nvPr/>
        </p:nvSpPr>
        <p:spPr>
          <a:xfrm>
            <a:off x="857446" y="263171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896BD2E-533A-3312-F906-97F8F8C75369}"/>
              </a:ext>
            </a:extLst>
          </p:cNvPr>
          <p:cNvSpPr>
            <a:spLocks noChangeAspect="1"/>
          </p:cNvSpPr>
          <p:nvPr/>
        </p:nvSpPr>
        <p:spPr>
          <a:xfrm>
            <a:off x="795546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22" name="Picture 21" descr="A picture containing antenna&#10;&#10;Description automatically generated">
            <a:extLst>
              <a:ext uri="{FF2B5EF4-FFF2-40B4-BE49-F238E27FC236}">
                <a16:creationId xmlns:a16="http://schemas.microsoft.com/office/drawing/2014/main" id="{B5767AC7-4E64-07BD-C95F-1DA85C9B6A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4497063"/>
            <a:ext cx="1570016" cy="287608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08D5A684-5161-9B29-AA69-2CB4A8105302}"/>
              </a:ext>
            </a:extLst>
          </p:cNvPr>
          <p:cNvSpPr>
            <a:spLocks noChangeAspect="1"/>
          </p:cNvSpPr>
          <p:nvPr/>
        </p:nvSpPr>
        <p:spPr>
          <a:xfrm>
            <a:off x="1046818" y="393670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4B2B74-968D-6238-69BB-BF7DB81D67FB}"/>
              </a:ext>
            </a:extLst>
          </p:cNvPr>
          <p:cNvSpPr>
            <a:spLocks noChangeAspect="1"/>
          </p:cNvSpPr>
          <p:nvPr/>
        </p:nvSpPr>
        <p:spPr>
          <a:xfrm>
            <a:off x="1363586" y="392105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18BE588-93E0-561F-1AA0-E3154B8061A9}"/>
              </a:ext>
            </a:extLst>
          </p:cNvPr>
          <p:cNvSpPr>
            <a:spLocks noChangeAspect="1"/>
          </p:cNvSpPr>
          <p:nvPr/>
        </p:nvSpPr>
        <p:spPr>
          <a:xfrm>
            <a:off x="801896" y="400954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27" name="Picture 26" descr="A picture containing antenna&#10;&#10;Description automatically generated">
            <a:extLst>
              <a:ext uri="{FF2B5EF4-FFF2-40B4-BE49-F238E27FC236}">
                <a16:creationId xmlns:a16="http://schemas.microsoft.com/office/drawing/2014/main" id="{B5DFDAD3-5628-74DF-1AF0-32A7AB423C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2731110" y="3177912"/>
            <a:ext cx="1570016" cy="287608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E70775AC-50D0-FF67-9215-9016B3609CBE}"/>
              </a:ext>
            </a:extLst>
          </p:cNvPr>
          <p:cNvSpPr>
            <a:spLocks noChangeAspect="1"/>
          </p:cNvSpPr>
          <p:nvPr/>
        </p:nvSpPr>
        <p:spPr>
          <a:xfrm>
            <a:off x="3337736" y="272539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A24FF85-80DA-D012-16E3-7326A45F8BEF}"/>
              </a:ext>
            </a:extLst>
          </p:cNvPr>
          <p:cNvSpPr>
            <a:spLocks noChangeAspect="1"/>
          </p:cNvSpPr>
          <p:nvPr/>
        </p:nvSpPr>
        <p:spPr>
          <a:xfrm>
            <a:off x="3644672" y="28571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B276B27-DB20-2409-5718-C6CC2966F56C}"/>
              </a:ext>
            </a:extLst>
          </p:cNvPr>
          <p:cNvSpPr>
            <a:spLocks noChangeAspect="1"/>
          </p:cNvSpPr>
          <p:nvPr/>
        </p:nvSpPr>
        <p:spPr>
          <a:xfrm>
            <a:off x="3443801" y="2615379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9645FA4-8EE6-B879-697E-829E2B949AFC}"/>
              </a:ext>
            </a:extLst>
          </p:cNvPr>
          <p:cNvSpPr>
            <a:spLocks noChangeAspect="1"/>
          </p:cNvSpPr>
          <p:nvPr/>
        </p:nvSpPr>
        <p:spPr>
          <a:xfrm>
            <a:off x="3106833" y="28571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33" name="Picture 32" descr="A picture containing antenna&#10;&#10;Description automatically generated">
            <a:extLst>
              <a:ext uri="{FF2B5EF4-FFF2-40B4-BE49-F238E27FC236}">
                <a16:creationId xmlns:a16="http://schemas.microsoft.com/office/drawing/2014/main" id="{E82C6883-2235-1B0F-5F33-EBE41E8079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2731110" y="4501558"/>
            <a:ext cx="1570016" cy="287608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7669E264-18C0-4B87-DE9D-8420C824ABEE}"/>
              </a:ext>
            </a:extLst>
          </p:cNvPr>
          <p:cNvSpPr>
            <a:spLocks noChangeAspect="1"/>
          </p:cNvSpPr>
          <p:nvPr/>
        </p:nvSpPr>
        <p:spPr>
          <a:xfrm>
            <a:off x="3488320" y="390279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5F916A9-D990-A894-C2A2-2145BB46D666}"/>
              </a:ext>
            </a:extLst>
          </p:cNvPr>
          <p:cNvSpPr>
            <a:spLocks noChangeAspect="1"/>
          </p:cNvSpPr>
          <p:nvPr/>
        </p:nvSpPr>
        <p:spPr>
          <a:xfrm>
            <a:off x="3358177" y="370111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728E256-DC94-314D-7916-083CA5D394CE}"/>
              </a:ext>
            </a:extLst>
          </p:cNvPr>
          <p:cNvSpPr>
            <a:spLocks noChangeAspect="1"/>
          </p:cNvSpPr>
          <p:nvPr/>
        </p:nvSpPr>
        <p:spPr>
          <a:xfrm>
            <a:off x="3807399" y="400022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F7FDC07-5FD0-EA3F-738D-9A9492F5D35B}"/>
              </a:ext>
            </a:extLst>
          </p:cNvPr>
          <p:cNvSpPr>
            <a:spLocks noChangeAspect="1"/>
          </p:cNvSpPr>
          <p:nvPr/>
        </p:nvSpPr>
        <p:spPr>
          <a:xfrm>
            <a:off x="3355739" y="4172207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4" name="Picture 43" descr="A picture containing antenna&#10;&#10;Description automatically generated">
            <a:extLst>
              <a:ext uri="{FF2B5EF4-FFF2-40B4-BE49-F238E27FC236}">
                <a16:creationId xmlns:a16="http://schemas.microsoft.com/office/drawing/2014/main" id="{7F55CF63-6FD6-E67E-8CE8-0448CF244F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2731110" y="5830239"/>
            <a:ext cx="1570016" cy="287608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FDA210F5-E5C4-66B3-1C77-814D77166BCA}"/>
              </a:ext>
            </a:extLst>
          </p:cNvPr>
          <p:cNvSpPr>
            <a:spLocks noChangeAspect="1"/>
          </p:cNvSpPr>
          <p:nvPr/>
        </p:nvSpPr>
        <p:spPr>
          <a:xfrm>
            <a:off x="3332820" y="5269884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6D0098F-1CFE-8084-276C-E89E06050D7C}"/>
              </a:ext>
            </a:extLst>
          </p:cNvPr>
          <p:cNvSpPr>
            <a:spLocks noChangeAspect="1"/>
          </p:cNvSpPr>
          <p:nvPr/>
        </p:nvSpPr>
        <p:spPr>
          <a:xfrm>
            <a:off x="3649588" y="5254234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AB47F48-907C-893E-A6AC-AECFA736B658}"/>
              </a:ext>
            </a:extLst>
          </p:cNvPr>
          <p:cNvSpPr>
            <a:spLocks noChangeAspect="1"/>
          </p:cNvSpPr>
          <p:nvPr/>
        </p:nvSpPr>
        <p:spPr>
          <a:xfrm>
            <a:off x="3087898" y="534272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8" name="Picture 47" descr="A picture containing antenna&#10;&#10;Description automatically generated">
            <a:extLst>
              <a:ext uri="{FF2B5EF4-FFF2-40B4-BE49-F238E27FC236}">
                <a16:creationId xmlns:a16="http://schemas.microsoft.com/office/drawing/2014/main" id="{42334584-CED3-4AE9-15AB-458A48B1D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588042" y="3183712"/>
            <a:ext cx="1570016" cy="287608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512F56EC-CD54-98FB-6C90-4590A37FC8A8}"/>
              </a:ext>
            </a:extLst>
          </p:cNvPr>
          <p:cNvSpPr>
            <a:spLocks noChangeAspect="1"/>
          </p:cNvSpPr>
          <p:nvPr/>
        </p:nvSpPr>
        <p:spPr>
          <a:xfrm>
            <a:off x="6189752" y="279050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9459869-CDAD-5354-2CDB-2E121E9EFFC4}"/>
              </a:ext>
            </a:extLst>
          </p:cNvPr>
          <p:cNvSpPr>
            <a:spLocks noChangeAspect="1"/>
          </p:cNvSpPr>
          <p:nvPr/>
        </p:nvSpPr>
        <p:spPr>
          <a:xfrm>
            <a:off x="6496688" y="27453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90EC757-CE48-18AF-4996-963EC2FA06DF}"/>
              </a:ext>
            </a:extLst>
          </p:cNvPr>
          <p:cNvSpPr>
            <a:spLocks noChangeAspect="1"/>
          </p:cNvSpPr>
          <p:nvPr/>
        </p:nvSpPr>
        <p:spPr>
          <a:xfrm>
            <a:off x="6006730" y="264069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E4228C1-7B57-12D6-F2CF-9026379A6383}"/>
              </a:ext>
            </a:extLst>
          </p:cNvPr>
          <p:cNvSpPr>
            <a:spLocks noChangeAspect="1"/>
          </p:cNvSpPr>
          <p:nvPr/>
        </p:nvSpPr>
        <p:spPr>
          <a:xfrm>
            <a:off x="5944830" y="27453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3" name="Picture 52" descr="A picture containing antenna&#10;&#10;Description automatically generated">
            <a:extLst>
              <a:ext uri="{FF2B5EF4-FFF2-40B4-BE49-F238E27FC236}">
                <a16:creationId xmlns:a16="http://schemas.microsoft.com/office/drawing/2014/main" id="{AB4BCBB2-C0E9-C788-662C-6634314C76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588042" y="4497063"/>
            <a:ext cx="1570016" cy="287608"/>
          </a:xfrm>
          <a:prstGeom prst="rect">
            <a:avLst/>
          </a:prstGeom>
        </p:spPr>
      </p:pic>
      <p:sp>
        <p:nvSpPr>
          <p:cNvPr id="54" name="Oval 53">
            <a:extLst>
              <a:ext uri="{FF2B5EF4-FFF2-40B4-BE49-F238E27FC236}">
                <a16:creationId xmlns:a16="http://schemas.microsoft.com/office/drawing/2014/main" id="{D6326254-E378-2FC5-85AB-839BBEC9C15F}"/>
              </a:ext>
            </a:extLst>
          </p:cNvPr>
          <p:cNvSpPr>
            <a:spLocks noChangeAspect="1"/>
          </p:cNvSpPr>
          <p:nvPr/>
        </p:nvSpPr>
        <p:spPr>
          <a:xfrm>
            <a:off x="6474890" y="410385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5274360-FB88-24AA-EF19-3BD9CABF1170}"/>
              </a:ext>
            </a:extLst>
          </p:cNvPr>
          <p:cNvSpPr>
            <a:spLocks noChangeAspect="1"/>
          </p:cNvSpPr>
          <p:nvPr/>
        </p:nvSpPr>
        <p:spPr>
          <a:xfrm>
            <a:off x="6781826" y="405870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BDF0728-DEBC-173E-D513-3BBA3F0BB65D}"/>
              </a:ext>
            </a:extLst>
          </p:cNvPr>
          <p:cNvSpPr>
            <a:spLocks noChangeAspect="1"/>
          </p:cNvSpPr>
          <p:nvPr/>
        </p:nvSpPr>
        <p:spPr>
          <a:xfrm>
            <a:off x="6291868" y="395404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8736190-0848-63DF-6AA5-DDD299ABF4B9}"/>
              </a:ext>
            </a:extLst>
          </p:cNvPr>
          <p:cNvSpPr>
            <a:spLocks noChangeAspect="1"/>
          </p:cNvSpPr>
          <p:nvPr/>
        </p:nvSpPr>
        <p:spPr>
          <a:xfrm>
            <a:off x="6229968" y="405870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2F8FEAA-EE49-1521-D13E-C9AFB67ECA99}"/>
              </a:ext>
            </a:extLst>
          </p:cNvPr>
          <p:cNvSpPr>
            <a:spLocks noChangeAspect="1"/>
          </p:cNvSpPr>
          <p:nvPr/>
        </p:nvSpPr>
        <p:spPr>
          <a:xfrm>
            <a:off x="5900502" y="431520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9" name="Picture 58" descr="A picture containing antenna&#10;&#10;Description automatically generated">
            <a:extLst>
              <a:ext uri="{FF2B5EF4-FFF2-40B4-BE49-F238E27FC236}">
                <a16:creationId xmlns:a16="http://schemas.microsoft.com/office/drawing/2014/main" id="{3BE647B6-9C27-BC55-E57B-6425592AB5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614860" y="5830239"/>
            <a:ext cx="1570016" cy="287608"/>
          </a:xfrm>
          <a:prstGeom prst="rect">
            <a:avLst/>
          </a:prstGeom>
        </p:spPr>
      </p:pic>
      <p:sp>
        <p:nvSpPr>
          <p:cNvPr id="60" name="Oval 59">
            <a:extLst>
              <a:ext uri="{FF2B5EF4-FFF2-40B4-BE49-F238E27FC236}">
                <a16:creationId xmlns:a16="http://schemas.microsoft.com/office/drawing/2014/main" id="{674F0FDD-230D-CA7C-4CC1-75FC392429E5}"/>
              </a:ext>
            </a:extLst>
          </p:cNvPr>
          <p:cNvSpPr>
            <a:spLocks noChangeAspect="1"/>
          </p:cNvSpPr>
          <p:nvPr/>
        </p:nvSpPr>
        <p:spPr>
          <a:xfrm>
            <a:off x="6501708" y="543702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B32D419-AA48-423F-CBAF-6AD45B0352D2}"/>
              </a:ext>
            </a:extLst>
          </p:cNvPr>
          <p:cNvSpPr>
            <a:spLocks noChangeAspect="1"/>
          </p:cNvSpPr>
          <p:nvPr/>
        </p:nvSpPr>
        <p:spPr>
          <a:xfrm>
            <a:off x="6540696" y="518573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9AD08DD-CFB4-BBB8-EB22-2B8C9E3F521B}"/>
              </a:ext>
            </a:extLst>
          </p:cNvPr>
          <p:cNvSpPr>
            <a:spLocks noChangeAspect="1"/>
          </p:cNvSpPr>
          <p:nvPr/>
        </p:nvSpPr>
        <p:spPr>
          <a:xfrm>
            <a:off x="6060462" y="516418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96B6215-063D-D574-FAE5-BD37A76B8745}"/>
              </a:ext>
            </a:extLst>
          </p:cNvPr>
          <p:cNvSpPr>
            <a:spLocks noChangeAspect="1"/>
          </p:cNvSpPr>
          <p:nvPr/>
        </p:nvSpPr>
        <p:spPr>
          <a:xfrm>
            <a:off x="5969066" y="526884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84FC8EC-C54D-9C01-A9FF-F4EA0DACB0E3}"/>
              </a:ext>
            </a:extLst>
          </p:cNvPr>
          <p:cNvSpPr>
            <a:spLocks noChangeAspect="1"/>
          </p:cNvSpPr>
          <p:nvPr/>
        </p:nvSpPr>
        <p:spPr>
          <a:xfrm>
            <a:off x="5871166" y="541284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4433F3E-01D7-A62A-0E51-F51DA0132913}"/>
              </a:ext>
            </a:extLst>
          </p:cNvPr>
          <p:cNvSpPr txBox="1"/>
          <p:nvPr/>
        </p:nvSpPr>
        <p:spPr>
          <a:xfrm>
            <a:off x="5814418" y="6523403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”H on the side”</a:t>
            </a:r>
          </a:p>
        </p:txBody>
      </p:sp>
      <p:pic>
        <p:nvPicPr>
          <p:cNvPr id="67" name="Picture 66" descr="A picture containing antenna&#10;&#10;Description automatically generated">
            <a:extLst>
              <a:ext uri="{FF2B5EF4-FFF2-40B4-BE49-F238E27FC236}">
                <a16:creationId xmlns:a16="http://schemas.microsoft.com/office/drawing/2014/main" id="{E7206D23-B7BF-A014-540C-FE1674FA23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10016893" y="3182800"/>
            <a:ext cx="1570016" cy="287608"/>
          </a:xfrm>
          <a:prstGeom prst="rect">
            <a:avLst/>
          </a:prstGeom>
        </p:spPr>
      </p:pic>
      <p:sp>
        <p:nvSpPr>
          <p:cNvPr id="68" name="Oval 67">
            <a:extLst>
              <a:ext uri="{FF2B5EF4-FFF2-40B4-BE49-F238E27FC236}">
                <a16:creationId xmlns:a16="http://schemas.microsoft.com/office/drawing/2014/main" id="{0960E280-4E39-2505-9713-2B3ED7284DF2}"/>
              </a:ext>
            </a:extLst>
          </p:cNvPr>
          <p:cNvSpPr>
            <a:spLocks noChangeAspect="1"/>
          </p:cNvSpPr>
          <p:nvPr/>
        </p:nvSpPr>
        <p:spPr>
          <a:xfrm>
            <a:off x="10618603" y="2789589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8253083-12F4-FB2A-19AA-178E42558B60}"/>
              </a:ext>
            </a:extLst>
          </p:cNvPr>
          <p:cNvSpPr>
            <a:spLocks noChangeAspect="1"/>
          </p:cNvSpPr>
          <p:nvPr/>
        </p:nvSpPr>
        <p:spPr>
          <a:xfrm>
            <a:off x="10925539" y="274444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0E24E7D-8FD9-19CA-48BF-A4AB9FF56F62}"/>
              </a:ext>
            </a:extLst>
          </p:cNvPr>
          <p:cNvSpPr>
            <a:spLocks noChangeAspect="1"/>
          </p:cNvSpPr>
          <p:nvPr/>
        </p:nvSpPr>
        <p:spPr>
          <a:xfrm>
            <a:off x="10435581" y="263977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8EBE42A-4745-009C-EDBA-FA326BC781BF}"/>
              </a:ext>
            </a:extLst>
          </p:cNvPr>
          <p:cNvSpPr>
            <a:spLocks noChangeAspect="1"/>
          </p:cNvSpPr>
          <p:nvPr/>
        </p:nvSpPr>
        <p:spPr>
          <a:xfrm>
            <a:off x="10373681" y="274444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72" name="Picture 71" descr="A picture containing antenna&#10;&#10;Description automatically generated">
            <a:extLst>
              <a:ext uri="{FF2B5EF4-FFF2-40B4-BE49-F238E27FC236}">
                <a16:creationId xmlns:a16="http://schemas.microsoft.com/office/drawing/2014/main" id="{ECC1D825-807D-9AB6-F27B-6ED1CD3558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10016893" y="4497063"/>
            <a:ext cx="1570016" cy="287608"/>
          </a:xfrm>
          <a:prstGeom prst="rect">
            <a:avLst/>
          </a:prstGeom>
        </p:spPr>
      </p:pic>
      <p:sp>
        <p:nvSpPr>
          <p:cNvPr id="73" name="Oval 72">
            <a:extLst>
              <a:ext uri="{FF2B5EF4-FFF2-40B4-BE49-F238E27FC236}">
                <a16:creationId xmlns:a16="http://schemas.microsoft.com/office/drawing/2014/main" id="{FBFF2930-374E-2617-DCDD-BD4F7951300A}"/>
              </a:ext>
            </a:extLst>
          </p:cNvPr>
          <p:cNvSpPr>
            <a:spLocks noChangeAspect="1"/>
          </p:cNvSpPr>
          <p:nvPr/>
        </p:nvSpPr>
        <p:spPr>
          <a:xfrm>
            <a:off x="11020024" y="4111749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4D6E3538-F1ED-A1D2-7D54-668A6366739E}"/>
              </a:ext>
            </a:extLst>
          </p:cNvPr>
          <p:cNvSpPr>
            <a:spLocks noChangeAspect="1"/>
          </p:cNvSpPr>
          <p:nvPr/>
        </p:nvSpPr>
        <p:spPr>
          <a:xfrm>
            <a:off x="11051539" y="385974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C132B707-3AD3-A11B-BC89-4FB6C5B77EEA}"/>
              </a:ext>
            </a:extLst>
          </p:cNvPr>
          <p:cNvSpPr>
            <a:spLocks noChangeAspect="1"/>
          </p:cNvSpPr>
          <p:nvPr/>
        </p:nvSpPr>
        <p:spPr>
          <a:xfrm>
            <a:off x="10533902" y="407202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337496F-04E1-40E3-6FCF-41F17E488DF7}"/>
              </a:ext>
            </a:extLst>
          </p:cNvPr>
          <p:cNvSpPr>
            <a:spLocks noChangeAspect="1"/>
          </p:cNvSpPr>
          <p:nvPr/>
        </p:nvSpPr>
        <p:spPr>
          <a:xfrm>
            <a:off x="10472002" y="417669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37B693B-672F-7A45-6710-3F981648F6B5}"/>
              </a:ext>
            </a:extLst>
          </p:cNvPr>
          <p:cNvSpPr txBox="1"/>
          <p:nvPr/>
        </p:nvSpPr>
        <p:spPr>
          <a:xfrm>
            <a:off x="10293503" y="6523402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”CO-OH slide”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5852E43-8F87-7E8E-F239-18737E571EE9}"/>
              </a:ext>
            </a:extLst>
          </p:cNvPr>
          <p:cNvSpPr txBox="1"/>
          <p:nvPr/>
        </p:nvSpPr>
        <p:spPr>
          <a:xfrm>
            <a:off x="8113925" y="6523401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”H from solution”</a:t>
            </a:r>
          </a:p>
        </p:txBody>
      </p:sp>
      <p:pic>
        <p:nvPicPr>
          <p:cNvPr id="80" name="Picture 79" descr="A picture containing antenna&#10;&#10;Description automatically generated">
            <a:extLst>
              <a:ext uri="{FF2B5EF4-FFF2-40B4-BE49-F238E27FC236}">
                <a16:creationId xmlns:a16="http://schemas.microsoft.com/office/drawing/2014/main" id="{C10FBC51-6EC4-EC0B-BA4F-8AF6FB5339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7849813" y="3177912"/>
            <a:ext cx="1570016" cy="287608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id="{F1720101-8AD6-FB55-A49C-9F3ADF33620E}"/>
              </a:ext>
            </a:extLst>
          </p:cNvPr>
          <p:cNvSpPr>
            <a:spLocks noChangeAspect="1"/>
          </p:cNvSpPr>
          <p:nvPr/>
        </p:nvSpPr>
        <p:spPr>
          <a:xfrm>
            <a:off x="8451523" y="278470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1892D42-044A-0A1F-1123-5DBD37F1C119}"/>
              </a:ext>
            </a:extLst>
          </p:cNvPr>
          <p:cNvSpPr>
            <a:spLocks noChangeAspect="1"/>
          </p:cNvSpPr>
          <p:nvPr/>
        </p:nvSpPr>
        <p:spPr>
          <a:xfrm>
            <a:off x="8758459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6C98C454-EE49-9FCC-57A4-B5AEB9554066}"/>
              </a:ext>
            </a:extLst>
          </p:cNvPr>
          <p:cNvSpPr>
            <a:spLocks noChangeAspect="1"/>
          </p:cNvSpPr>
          <p:nvPr/>
        </p:nvSpPr>
        <p:spPr>
          <a:xfrm>
            <a:off x="8268501" y="263489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28907AC-8CEE-77E9-878E-E5AB00BDE00C}"/>
              </a:ext>
            </a:extLst>
          </p:cNvPr>
          <p:cNvSpPr>
            <a:spLocks noChangeAspect="1"/>
          </p:cNvSpPr>
          <p:nvPr/>
        </p:nvSpPr>
        <p:spPr>
          <a:xfrm>
            <a:off x="8206601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8B64531-41D7-F8B0-4394-5CA515C428D9}"/>
              </a:ext>
            </a:extLst>
          </p:cNvPr>
          <p:cNvSpPr txBox="1"/>
          <p:nvPr/>
        </p:nvSpPr>
        <p:spPr>
          <a:xfrm>
            <a:off x="750426" y="6510046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”Standard”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DBCAC83-7268-13C1-214A-E72927AB59FE}"/>
              </a:ext>
            </a:extLst>
          </p:cNvPr>
          <p:cNvSpPr txBox="1"/>
          <p:nvPr/>
        </p:nvSpPr>
        <p:spPr>
          <a:xfrm>
            <a:off x="3059101" y="6510045"/>
            <a:ext cx="90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”Dentates”</a:t>
            </a:r>
          </a:p>
        </p:txBody>
      </p:sp>
      <p:pic>
        <p:nvPicPr>
          <p:cNvPr id="87" name="Picture 86" descr="A picture containing antenna&#10;&#10;Description automatically generated">
            <a:extLst>
              <a:ext uri="{FF2B5EF4-FFF2-40B4-BE49-F238E27FC236}">
                <a16:creationId xmlns:a16="http://schemas.microsoft.com/office/drawing/2014/main" id="{16527714-16D4-CAAB-114C-107F956A6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7844937" y="4488814"/>
            <a:ext cx="1570016" cy="287608"/>
          </a:xfrm>
          <a:prstGeom prst="rect">
            <a:avLst/>
          </a:prstGeom>
        </p:spPr>
      </p:pic>
      <p:sp>
        <p:nvSpPr>
          <p:cNvPr id="88" name="Oval 87">
            <a:extLst>
              <a:ext uri="{FF2B5EF4-FFF2-40B4-BE49-F238E27FC236}">
                <a16:creationId xmlns:a16="http://schemas.microsoft.com/office/drawing/2014/main" id="{98E3AA76-0932-C878-485B-594C9A91C554}"/>
              </a:ext>
            </a:extLst>
          </p:cNvPr>
          <p:cNvSpPr>
            <a:spLocks noChangeAspect="1"/>
          </p:cNvSpPr>
          <p:nvPr/>
        </p:nvSpPr>
        <p:spPr>
          <a:xfrm>
            <a:off x="8769329" y="409561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93206B8-32B3-18BF-1564-045DA56706F9}"/>
              </a:ext>
            </a:extLst>
          </p:cNvPr>
          <p:cNvSpPr>
            <a:spLocks noChangeAspect="1"/>
          </p:cNvSpPr>
          <p:nvPr/>
        </p:nvSpPr>
        <p:spPr>
          <a:xfrm>
            <a:off x="8804948" y="384361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F6C1384-99A9-AB05-1A81-551E6B824D94}"/>
              </a:ext>
            </a:extLst>
          </p:cNvPr>
          <p:cNvSpPr>
            <a:spLocks noChangeAspect="1"/>
          </p:cNvSpPr>
          <p:nvPr/>
        </p:nvSpPr>
        <p:spPr>
          <a:xfrm>
            <a:off x="8127625" y="3975716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C916B9E-2D9E-6CC3-D933-9D43F0AC7006}"/>
              </a:ext>
            </a:extLst>
          </p:cNvPr>
          <p:cNvSpPr>
            <a:spLocks noChangeAspect="1"/>
          </p:cNvSpPr>
          <p:nvPr/>
        </p:nvSpPr>
        <p:spPr>
          <a:xfrm>
            <a:off x="8237887" y="3893517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5233E98-B215-4CC4-A251-225634483D47}"/>
              </a:ext>
            </a:extLst>
          </p:cNvPr>
          <p:cNvSpPr>
            <a:spLocks noChangeAspect="1"/>
          </p:cNvSpPr>
          <p:nvPr/>
        </p:nvSpPr>
        <p:spPr>
          <a:xfrm>
            <a:off x="8379836" y="379544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C094859-F620-EFDD-75E1-B77BB1333E3C}"/>
              </a:ext>
            </a:extLst>
          </p:cNvPr>
          <p:cNvCxnSpPr>
            <a:cxnSpLocks/>
          </p:cNvCxnSpPr>
          <p:nvPr/>
        </p:nvCxnSpPr>
        <p:spPr>
          <a:xfrm>
            <a:off x="1199371" y="31083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E164C10-AF52-C4A0-85F3-C8F346BA788C}"/>
              </a:ext>
            </a:extLst>
          </p:cNvPr>
          <p:cNvCxnSpPr>
            <a:cxnSpLocks/>
          </p:cNvCxnSpPr>
          <p:nvPr/>
        </p:nvCxnSpPr>
        <p:spPr>
          <a:xfrm>
            <a:off x="3767971" y="31083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3FAC122-CA87-EBB1-02C9-5CAE894D90A5}"/>
              </a:ext>
            </a:extLst>
          </p:cNvPr>
          <p:cNvCxnSpPr>
            <a:cxnSpLocks/>
          </p:cNvCxnSpPr>
          <p:nvPr/>
        </p:nvCxnSpPr>
        <p:spPr>
          <a:xfrm>
            <a:off x="3228221" y="31083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4992022-5EAB-61F9-5062-83188C7022CE}"/>
              </a:ext>
            </a:extLst>
          </p:cNvPr>
          <p:cNvCxnSpPr>
            <a:cxnSpLocks/>
          </p:cNvCxnSpPr>
          <p:nvPr/>
        </p:nvCxnSpPr>
        <p:spPr>
          <a:xfrm>
            <a:off x="8606671" y="310568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86BB144-8424-E361-BDF3-97525B3227A1}"/>
              </a:ext>
            </a:extLst>
          </p:cNvPr>
          <p:cNvCxnSpPr>
            <a:cxnSpLocks/>
          </p:cNvCxnSpPr>
          <p:nvPr/>
        </p:nvCxnSpPr>
        <p:spPr>
          <a:xfrm>
            <a:off x="3482221" y="44291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154CB70-6038-3C64-6894-6A1CF6BD8A7C}"/>
              </a:ext>
            </a:extLst>
          </p:cNvPr>
          <p:cNvCxnSpPr>
            <a:cxnSpLocks/>
          </p:cNvCxnSpPr>
          <p:nvPr/>
        </p:nvCxnSpPr>
        <p:spPr>
          <a:xfrm>
            <a:off x="6349246" y="3109156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3BC5B25-174F-C36B-9C71-8E3B9D9327F7}"/>
              </a:ext>
            </a:extLst>
          </p:cNvPr>
          <p:cNvCxnSpPr>
            <a:cxnSpLocks/>
          </p:cNvCxnSpPr>
          <p:nvPr/>
        </p:nvCxnSpPr>
        <p:spPr>
          <a:xfrm>
            <a:off x="5951180" y="442593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93DE1B3-FAF6-30E5-4918-076BD29AAC10}"/>
              </a:ext>
            </a:extLst>
          </p:cNvPr>
          <p:cNvCxnSpPr>
            <a:cxnSpLocks/>
          </p:cNvCxnSpPr>
          <p:nvPr/>
        </p:nvCxnSpPr>
        <p:spPr>
          <a:xfrm>
            <a:off x="6631821" y="442551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F7BD204-D9B5-5C40-6C7D-850A16F8B47C}"/>
              </a:ext>
            </a:extLst>
          </p:cNvPr>
          <p:cNvCxnSpPr>
            <a:cxnSpLocks/>
          </p:cNvCxnSpPr>
          <p:nvPr/>
        </p:nvCxnSpPr>
        <p:spPr>
          <a:xfrm>
            <a:off x="6657221" y="5761184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EA9D8EA9-CE18-60D9-026D-67C0C34F0723}"/>
              </a:ext>
            </a:extLst>
          </p:cNvPr>
          <p:cNvCxnSpPr>
            <a:cxnSpLocks/>
          </p:cNvCxnSpPr>
          <p:nvPr/>
        </p:nvCxnSpPr>
        <p:spPr>
          <a:xfrm>
            <a:off x="8927346" y="4418483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5A5A712D-DA5C-3319-9F73-A7E03C13F8DC}"/>
              </a:ext>
            </a:extLst>
          </p:cNvPr>
          <p:cNvCxnSpPr>
            <a:cxnSpLocks/>
          </p:cNvCxnSpPr>
          <p:nvPr/>
        </p:nvCxnSpPr>
        <p:spPr>
          <a:xfrm>
            <a:off x="10781546" y="3109156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E789AC30-02FD-15B4-285E-2A344CD4B587}"/>
              </a:ext>
            </a:extLst>
          </p:cNvPr>
          <p:cNvCxnSpPr>
            <a:cxnSpLocks/>
          </p:cNvCxnSpPr>
          <p:nvPr/>
        </p:nvCxnSpPr>
        <p:spPr>
          <a:xfrm>
            <a:off x="11177539" y="442869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F89A0D0-A861-155F-8179-139A1FF9317F}"/>
              </a:ext>
            </a:extLst>
          </p:cNvPr>
          <p:cNvCxnSpPr>
            <a:cxnSpLocks/>
          </p:cNvCxnSpPr>
          <p:nvPr/>
        </p:nvCxnSpPr>
        <p:spPr>
          <a:xfrm>
            <a:off x="10593203" y="442869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76888BF-D264-2536-8BB1-D71A263733A5}"/>
              </a:ext>
            </a:extLst>
          </p:cNvPr>
          <p:cNvCxnSpPr/>
          <p:nvPr/>
        </p:nvCxnSpPr>
        <p:spPr>
          <a:xfrm flipH="1">
            <a:off x="3963516" y="1732808"/>
            <a:ext cx="1454626" cy="8825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8566D21B-4447-C8D3-E88F-D8E0FB7DC1A4}"/>
              </a:ext>
            </a:extLst>
          </p:cNvPr>
          <p:cNvCxnSpPr>
            <a:cxnSpLocks/>
          </p:cNvCxnSpPr>
          <p:nvPr/>
        </p:nvCxnSpPr>
        <p:spPr>
          <a:xfrm flipH="1">
            <a:off x="1809135" y="1540422"/>
            <a:ext cx="3486546" cy="1128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A61484F6-7E47-26D7-75F0-C05D7C9A13A3}"/>
              </a:ext>
            </a:extLst>
          </p:cNvPr>
          <p:cNvCxnSpPr>
            <a:cxnSpLocks/>
          </p:cNvCxnSpPr>
          <p:nvPr/>
        </p:nvCxnSpPr>
        <p:spPr>
          <a:xfrm>
            <a:off x="5955809" y="2027412"/>
            <a:ext cx="64369" cy="483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8A4A4C7B-7070-AA0F-7243-DADB24C4EC3E}"/>
              </a:ext>
            </a:extLst>
          </p:cNvPr>
          <p:cNvCxnSpPr>
            <a:cxnSpLocks/>
          </p:cNvCxnSpPr>
          <p:nvPr/>
        </p:nvCxnSpPr>
        <p:spPr>
          <a:xfrm>
            <a:off x="6474890" y="1809047"/>
            <a:ext cx="1528568" cy="8166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75BFEF8-6106-A274-2A64-D8C44E9A6AD0}"/>
              </a:ext>
            </a:extLst>
          </p:cNvPr>
          <p:cNvCxnSpPr>
            <a:cxnSpLocks/>
          </p:cNvCxnSpPr>
          <p:nvPr/>
        </p:nvCxnSpPr>
        <p:spPr>
          <a:xfrm>
            <a:off x="6540696" y="1587642"/>
            <a:ext cx="3476197" cy="1062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9DFFAFF7-2DE9-53F1-166E-851D8A836EDE}"/>
              </a:ext>
            </a:extLst>
          </p:cNvPr>
          <p:cNvCxnSpPr>
            <a:cxnSpLocks/>
          </p:cNvCxnSpPr>
          <p:nvPr/>
        </p:nvCxnSpPr>
        <p:spPr>
          <a:xfrm>
            <a:off x="6353740" y="3567893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3EB5F65-859C-36B2-F538-57704CD25FFC}"/>
              </a:ext>
            </a:extLst>
          </p:cNvPr>
          <p:cNvCxnSpPr>
            <a:cxnSpLocks/>
          </p:cNvCxnSpPr>
          <p:nvPr/>
        </p:nvCxnSpPr>
        <p:spPr>
          <a:xfrm>
            <a:off x="6373050" y="487232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0CAC06CA-491D-7E3F-2061-FB557307F07F}"/>
              </a:ext>
            </a:extLst>
          </p:cNvPr>
          <p:cNvCxnSpPr>
            <a:cxnSpLocks/>
          </p:cNvCxnSpPr>
          <p:nvPr/>
        </p:nvCxnSpPr>
        <p:spPr>
          <a:xfrm>
            <a:off x="3496639" y="3535259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F028C044-AE7B-F67C-9795-50EA3A7A4C8D}"/>
              </a:ext>
            </a:extLst>
          </p:cNvPr>
          <p:cNvCxnSpPr>
            <a:cxnSpLocks/>
          </p:cNvCxnSpPr>
          <p:nvPr/>
        </p:nvCxnSpPr>
        <p:spPr>
          <a:xfrm>
            <a:off x="8631216" y="3557588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BDE780E-E10C-EE07-9ADA-8B4BD2E29D8A}"/>
              </a:ext>
            </a:extLst>
          </p:cNvPr>
          <p:cNvCxnSpPr>
            <a:cxnSpLocks/>
          </p:cNvCxnSpPr>
          <p:nvPr/>
        </p:nvCxnSpPr>
        <p:spPr>
          <a:xfrm>
            <a:off x="10808088" y="3649516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0174E7E5-4DD6-9B87-DF20-78EC1178A006}"/>
              </a:ext>
            </a:extLst>
          </p:cNvPr>
          <p:cNvCxnSpPr>
            <a:cxnSpLocks/>
          </p:cNvCxnSpPr>
          <p:nvPr/>
        </p:nvCxnSpPr>
        <p:spPr>
          <a:xfrm>
            <a:off x="1210475" y="3557588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A3435732-1520-4ED7-7B9B-14AFAADE2C6B}"/>
              </a:ext>
            </a:extLst>
          </p:cNvPr>
          <p:cNvCxnSpPr>
            <a:cxnSpLocks/>
          </p:cNvCxnSpPr>
          <p:nvPr/>
        </p:nvCxnSpPr>
        <p:spPr>
          <a:xfrm>
            <a:off x="3504340" y="487232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438BCA7-AE34-4FC8-6354-07B824AB9072}"/>
              </a:ext>
            </a:extLst>
          </p:cNvPr>
          <p:cNvCxnSpPr>
            <a:cxnSpLocks/>
          </p:cNvCxnSpPr>
          <p:nvPr/>
        </p:nvCxnSpPr>
        <p:spPr>
          <a:xfrm>
            <a:off x="5014452" y="2884295"/>
            <a:ext cx="0" cy="39027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432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C4803-0352-EDCE-6A73-3578A3D48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5507037" cy="441170"/>
          </a:xfrm>
        </p:spPr>
        <p:txBody>
          <a:bodyPr/>
          <a:lstStyle/>
          <a:p>
            <a:r>
              <a:rPr lang="da-DK" dirty="0"/>
              <a:t>Formic acid oxidation reactions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A256D-B9F7-B3A8-105B-2B59061BE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01.05.2023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A92B6B-89B9-22DE-BB77-EE71C61DC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12</a:t>
            </a:fld>
            <a:endParaRPr lang="da-DK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56BB393-9E25-2BC6-C7CF-18177610EBEA}"/>
              </a:ext>
            </a:extLst>
          </p:cNvPr>
          <p:cNvSpPr>
            <a:spLocks noChangeAspect="1"/>
          </p:cNvSpPr>
          <p:nvPr/>
        </p:nvSpPr>
        <p:spPr>
          <a:xfrm>
            <a:off x="5663064" y="141500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34B5C0-4D2C-E959-5D14-BBE34E8522E6}"/>
              </a:ext>
            </a:extLst>
          </p:cNvPr>
          <p:cNvSpPr>
            <a:spLocks noChangeAspect="1"/>
          </p:cNvSpPr>
          <p:nvPr/>
        </p:nvSpPr>
        <p:spPr>
          <a:xfrm>
            <a:off x="5970000" y="13698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C3B81D-20D7-F9C8-E1A0-5127C4B3D54A}"/>
              </a:ext>
            </a:extLst>
          </p:cNvPr>
          <p:cNvSpPr>
            <a:spLocks noChangeAspect="1"/>
          </p:cNvSpPr>
          <p:nvPr/>
        </p:nvSpPr>
        <p:spPr>
          <a:xfrm>
            <a:off x="5480042" y="126519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F8216C7-502F-C8DA-6615-17B1FCEAC6CC}"/>
              </a:ext>
            </a:extLst>
          </p:cNvPr>
          <p:cNvSpPr>
            <a:spLocks noChangeAspect="1"/>
          </p:cNvSpPr>
          <p:nvPr/>
        </p:nvSpPr>
        <p:spPr>
          <a:xfrm>
            <a:off x="5767967" y="173280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4B09279-71CA-1474-B77C-2F7F5324ACD9}"/>
              </a:ext>
            </a:extLst>
          </p:cNvPr>
          <p:cNvSpPr>
            <a:spLocks noChangeAspect="1"/>
          </p:cNvSpPr>
          <p:nvPr/>
        </p:nvSpPr>
        <p:spPr>
          <a:xfrm>
            <a:off x="5418142" y="13698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2" name="Picture 11" descr="A picture containing antenna&#10;&#10;Description automatically generated">
            <a:extLst>
              <a:ext uri="{FF2B5EF4-FFF2-40B4-BE49-F238E27FC236}">
                <a16:creationId xmlns:a16="http://schemas.microsoft.com/office/drawing/2014/main" id="{5FF11BA9-54CD-0A51-4667-58BA369AEF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306882" y="3177912"/>
            <a:ext cx="1570016" cy="28760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CCB9F58-2517-459B-D5C3-A76F9CBD7397}"/>
              </a:ext>
            </a:extLst>
          </p:cNvPr>
          <p:cNvSpPr>
            <a:spLocks noChangeAspect="1"/>
          </p:cNvSpPr>
          <p:nvPr/>
        </p:nvSpPr>
        <p:spPr>
          <a:xfrm>
            <a:off x="11060788" y="72785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ACCC382-CCF1-B8B8-55C9-95C606F26AC8}"/>
              </a:ext>
            </a:extLst>
          </p:cNvPr>
          <p:cNvSpPr>
            <a:spLocks noChangeAspect="1"/>
          </p:cNvSpPr>
          <p:nvPr/>
        </p:nvSpPr>
        <p:spPr>
          <a:xfrm>
            <a:off x="10867539" y="58037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24E7D72-9D3B-64EA-F232-EC4DD82E56C9}"/>
              </a:ext>
            </a:extLst>
          </p:cNvPr>
          <p:cNvSpPr>
            <a:spLocks noChangeAspect="1"/>
          </p:cNvSpPr>
          <p:nvPr/>
        </p:nvSpPr>
        <p:spPr>
          <a:xfrm>
            <a:off x="11551618" y="56038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1AB0F2-1E2D-BBE9-0DF9-79CEC43E6C6E}"/>
              </a:ext>
            </a:extLst>
          </p:cNvPr>
          <p:cNvCxnSpPr/>
          <p:nvPr/>
        </p:nvCxnSpPr>
        <p:spPr>
          <a:xfrm>
            <a:off x="11754442" y="963774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6E5471C-1F44-674B-AD11-B58842CAC34D}"/>
              </a:ext>
            </a:extLst>
          </p:cNvPr>
          <p:cNvSpPr>
            <a:spLocks noChangeAspect="1"/>
          </p:cNvSpPr>
          <p:nvPr/>
        </p:nvSpPr>
        <p:spPr>
          <a:xfrm>
            <a:off x="902242" y="278470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D54B30-9A9D-EA39-C97E-EE619D09CB37}"/>
              </a:ext>
            </a:extLst>
          </p:cNvPr>
          <p:cNvSpPr>
            <a:spLocks noChangeAspect="1"/>
          </p:cNvSpPr>
          <p:nvPr/>
        </p:nvSpPr>
        <p:spPr>
          <a:xfrm>
            <a:off x="1209178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36AB0D7-A942-B408-1004-325B777FEEB5}"/>
              </a:ext>
            </a:extLst>
          </p:cNvPr>
          <p:cNvSpPr>
            <a:spLocks noChangeAspect="1"/>
          </p:cNvSpPr>
          <p:nvPr/>
        </p:nvSpPr>
        <p:spPr>
          <a:xfrm>
            <a:off x="719220" y="263171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896BD2E-533A-3312-F906-97F8F8C75369}"/>
              </a:ext>
            </a:extLst>
          </p:cNvPr>
          <p:cNvSpPr>
            <a:spLocks noChangeAspect="1"/>
          </p:cNvSpPr>
          <p:nvPr/>
        </p:nvSpPr>
        <p:spPr>
          <a:xfrm>
            <a:off x="657320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22" name="Picture 21" descr="A picture containing antenna&#10;&#10;Description automatically generated">
            <a:extLst>
              <a:ext uri="{FF2B5EF4-FFF2-40B4-BE49-F238E27FC236}">
                <a16:creationId xmlns:a16="http://schemas.microsoft.com/office/drawing/2014/main" id="{B5767AC7-4E64-07BD-C95F-1DA85C9B6A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306882" y="4497063"/>
            <a:ext cx="1570016" cy="287608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08D5A684-5161-9B29-AA69-2CB4A8105302}"/>
              </a:ext>
            </a:extLst>
          </p:cNvPr>
          <p:cNvSpPr>
            <a:spLocks noChangeAspect="1"/>
          </p:cNvSpPr>
          <p:nvPr/>
        </p:nvSpPr>
        <p:spPr>
          <a:xfrm>
            <a:off x="908592" y="393670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4B2B74-968D-6238-69BB-BF7DB81D67FB}"/>
              </a:ext>
            </a:extLst>
          </p:cNvPr>
          <p:cNvSpPr>
            <a:spLocks noChangeAspect="1"/>
          </p:cNvSpPr>
          <p:nvPr/>
        </p:nvSpPr>
        <p:spPr>
          <a:xfrm>
            <a:off x="1225360" y="392105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18BE588-93E0-561F-1AA0-E3154B8061A9}"/>
              </a:ext>
            </a:extLst>
          </p:cNvPr>
          <p:cNvSpPr>
            <a:spLocks noChangeAspect="1"/>
          </p:cNvSpPr>
          <p:nvPr/>
        </p:nvSpPr>
        <p:spPr>
          <a:xfrm>
            <a:off x="663670" y="400954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27" name="Picture 26" descr="A picture containing antenna&#10;&#10;Description automatically generated">
            <a:extLst>
              <a:ext uri="{FF2B5EF4-FFF2-40B4-BE49-F238E27FC236}">
                <a16:creationId xmlns:a16="http://schemas.microsoft.com/office/drawing/2014/main" id="{B5DFDAD3-5628-74DF-1AF0-32A7AB423C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2316437" y="3177912"/>
            <a:ext cx="1570016" cy="287608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E70775AC-50D0-FF67-9215-9016B3609CBE}"/>
              </a:ext>
            </a:extLst>
          </p:cNvPr>
          <p:cNvSpPr>
            <a:spLocks noChangeAspect="1"/>
          </p:cNvSpPr>
          <p:nvPr/>
        </p:nvSpPr>
        <p:spPr>
          <a:xfrm>
            <a:off x="2923063" y="272539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A24FF85-80DA-D012-16E3-7326A45F8BEF}"/>
              </a:ext>
            </a:extLst>
          </p:cNvPr>
          <p:cNvSpPr>
            <a:spLocks noChangeAspect="1"/>
          </p:cNvSpPr>
          <p:nvPr/>
        </p:nvSpPr>
        <p:spPr>
          <a:xfrm>
            <a:off x="3229999" y="28571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B276B27-DB20-2409-5718-C6CC2966F56C}"/>
              </a:ext>
            </a:extLst>
          </p:cNvPr>
          <p:cNvSpPr>
            <a:spLocks noChangeAspect="1"/>
          </p:cNvSpPr>
          <p:nvPr/>
        </p:nvSpPr>
        <p:spPr>
          <a:xfrm>
            <a:off x="3029128" y="2615379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9645FA4-8EE6-B879-697E-829E2B949AFC}"/>
              </a:ext>
            </a:extLst>
          </p:cNvPr>
          <p:cNvSpPr>
            <a:spLocks noChangeAspect="1"/>
          </p:cNvSpPr>
          <p:nvPr/>
        </p:nvSpPr>
        <p:spPr>
          <a:xfrm>
            <a:off x="2692160" y="28571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33" name="Picture 32" descr="A picture containing antenna&#10;&#10;Description automatically generated">
            <a:extLst>
              <a:ext uri="{FF2B5EF4-FFF2-40B4-BE49-F238E27FC236}">
                <a16:creationId xmlns:a16="http://schemas.microsoft.com/office/drawing/2014/main" id="{E82C6883-2235-1B0F-5F33-EBE41E8079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2316437" y="4501558"/>
            <a:ext cx="1570016" cy="287608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7669E264-18C0-4B87-DE9D-8420C824ABEE}"/>
              </a:ext>
            </a:extLst>
          </p:cNvPr>
          <p:cNvSpPr>
            <a:spLocks noChangeAspect="1"/>
          </p:cNvSpPr>
          <p:nvPr/>
        </p:nvSpPr>
        <p:spPr>
          <a:xfrm>
            <a:off x="3073647" y="390279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5F916A9-D990-A894-C2A2-2145BB46D666}"/>
              </a:ext>
            </a:extLst>
          </p:cNvPr>
          <p:cNvSpPr>
            <a:spLocks noChangeAspect="1"/>
          </p:cNvSpPr>
          <p:nvPr/>
        </p:nvSpPr>
        <p:spPr>
          <a:xfrm>
            <a:off x="2943504" y="370111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728E256-DC94-314D-7916-083CA5D394CE}"/>
              </a:ext>
            </a:extLst>
          </p:cNvPr>
          <p:cNvSpPr>
            <a:spLocks noChangeAspect="1"/>
          </p:cNvSpPr>
          <p:nvPr/>
        </p:nvSpPr>
        <p:spPr>
          <a:xfrm>
            <a:off x="3392726" y="400022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F7FDC07-5FD0-EA3F-738D-9A9492F5D35B}"/>
              </a:ext>
            </a:extLst>
          </p:cNvPr>
          <p:cNvSpPr>
            <a:spLocks noChangeAspect="1"/>
          </p:cNvSpPr>
          <p:nvPr/>
        </p:nvSpPr>
        <p:spPr>
          <a:xfrm>
            <a:off x="2941066" y="4172207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4" name="Picture 43" descr="A picture containing antenna&#10;&#10;Description automatically generated">
            <a:extLst>
              <a:ext uri="{FF2B5EF4-FFF2-40B4-BE49-F238E27FC236}">
                <a16:creationId xmlns:a16="http://schemas.microsoft.com/office/drawing/2014/main" id="{7F55CF63-6FD6-E67E-8CE8-0448CF244F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2316437" y="5830239"/>
            <a:ext cx="1570016" cy="287608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FDA210F5-E5C4-66B3-1C77-814D77166BCA}"/>
              </a:ext>
            </a:extLst>
          </p:cNvPr>
          <p:cNvSpPr>
            <a:spLocks noChangeAspect="1"/>
          </p:cNvSpPr>
          <p:nvPr/>
        </p:nvSpPr>
        <p:spPr>
          <a:xfrm>
            <a:off x="2918147" y="5269884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6D0098F-1CFE-8084-276C-E89E06050D7C}"/>
              </a:ext>
            </a:extLst>
          </p:cNvPr>
          <p:cNvSpPr>
            <a:spLocks noChangeAspect="1"/>
          </p:cNvSpPr>
          <p:nvPr/>
        </p:nvSpPr>
        <p:spPr>
          <a:xfrm>
            <a:off x="3234915" y="5254234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AB47F48-907C-893E-A6AC-AECFA736B658}"/>
              </a:ext>
            </a:extLst>
          </p:cNvPr>
          <p:cNvSpPr>
            <a:spLocks noChangeAspect="1"/>
          </p:cNvSpPr>
          <p:nvPr/>
        </p:nvSpPr>
        <p:spPr>
          <a:xfrm>
            <a:off x="2673225" y="534272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8" name="Picture 47" descr="A picture containing antenna&#10;&#10;Description automatically generated">
            <a:extLst>
              <a:ext uri="{FF2B5EF4-FFF2-40B4-BE49-F238E27FC236}">
                <a16:creationId xmlns:a16="http://schemas.microsoft.com/office/drawing/2014/main" id="{42334584-CED3-4AE9-15AB-458A48B1D0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4694891" y="3183712"/>
            <a:ext cx="1570016" cy="287608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512F56EC-CD54-98FB-6C90-4590A37FC8A8}"/>
              </a:ext>
            </a:extLst>
          </p:cNvPr>
          <p:cNvSpPr>
            <a:spLocks noChangeAspect="1"/>
          </p:cNvSpPr>
          <p:nvPr/>
        </p:nvSpPr>
        <p:spPr>
          <a:xfrm>
            <a:off x="5296601" y="279050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9459869-CDAD-5354-2CDB-2E121E9EFFC4}"/>
              </a:ext>
            </a:extLst>
          </p:cNvPr>
          <p:cNvSpPr>
            <a:spLocks noChangeAspect="1"/>
          </p:cNvSpPr>
          <p:nvPr/>
        </p:nvSpPr>
        <p:spPr>
          <a:xfrm>
            <a:off x="5603537" y="27453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90EC757-CE48-18AF-4996-963EC2FA06DF}"/>
              </a:ext>
            </a:extLst>
          </p:cNvPr>
          <p:cNvSpPr>
            <a:spLocks noChangeAspect="1"/>
          </p:cNvSpPr>
          <p:nvPr/>
        </p:nvSpPr>
        <p:spPr>
          <a:xfrm>
            <a:off x="5113579" y="264069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E4228C1-7B57-12D6-F2CF-9026379A6383}"/>
              </a:ext>
            </a:extLst>
          </p:cNvPr>
          <p:cNvSpPr>
            <a:spLocks noChangeAspect="1"/>
          </p:cNvSpPr>
          <p:nvPr/>
        </p:nvSpPr>
        <p:spPr>
          <a:xfrm>
            <a:off x="5051679" y="27453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3" name="Picture 52" descr="A picture containing antenna&#10;&#10;Description automatically generated">
            <a:extLst>
              <a:ext uri="{FF2B5EF4-FFF2-40B4-BE49-F238E27FC236}">
                <a16:creationId xmlns:a16="http://schemas.microsoft.com/office/drawing/2014/main" id="{AB4BCBB2-C0E9-C788-662C-6634314C76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4694891" y="4497063"/>
            <a:ext cx="1570016" cy="287608"/>
          </a:xfrm>
          <a:prstGeom prst="rect">
            <a:avLst/>
          </a:prstGeom>
        </p:spPr>
      </p:pic>
      <p:sp>
        <p:nvSpPr>
          <p:cNvPr id="54" name="Oval 53">
            <a:extLst>
              <a:ext uri="{FF2B5EF4-FFF2-40B4-BE49-F238E27FC236}">
                <a16:creationId xmlns:a16="http://schemas.microsoft.com/office/drawing/2014/main" id="{D6326254-E378-2FC5-85AB-839BBEC9C15F}"/>
              </a:ext>
            </a:extLst>
          </p:cNvPr>
          <p:cNvSpPr>
            <a:spLocks noChangeAspect="1"/>
          </p:cNvSpPr>
          <p:nvPr/>
        </p:nvSpPr>
        <p:spPr>
          <a:xfrm>
            <a:off x="5581739" y="410385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5274360-FB88-24AA-EF19-3BD9CABF1170}"/>
              </a:ext>
            </a:extLst>
          </p:cNvPr>
          <p:cNvSpPr>
            <a:spLocks noChangeAspect="1"/>
          </p:cNvSpPr>
          <p:nvPr/>
        </p:nvSpPr>
        <p:spPr>
          <a:xfrm>
            <a:off x="5888675" y="405870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BDF0728-DEBC-173E-D513-3BBA3F0BB65D}"/>
              </a:ext>
            </a:extLst>
          </p:cNvPr>
          <p:cNvSpPr>
            <a:spLocks noChangeAspect="1"/>
          </p:cNvSpPr>
          <p:nvPr/>
        </p:nvSpPr>
        <p:spPr>
          <a:xfrm>
            <a:off x="5398717" y="395404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8736190-0848-63DF-6AA5-DDD299ABF4B9}"/>
              </a:ext>
            </a:extLst>
          </p:cNvPr>
          <p:cNvSpPr>
            <a:spLocks noChangeAspect="1"/>
          </p:cNvSpPr>
          <p:nvPr/>
        </p:nvSpPr>
        <p:spPr>
          <a:xfrm>
            <a:off x="5336817" y="405870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2F8FEAA-EE49-1521-D13E-C9AFB67ECA99}"/>
              </a:ext>
            </a:extLst>
          </p:cNvPr>
          <p:cNvSpPr>
            <a:spLocks noChangeAspect="1"/>
          </p:cNvSpPr>
          <p:nvPr/>
        </p:nvSpPr>
        <p:spPr>
          <a:xfrm>
            <a:off x="5007351" y="431520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9" name="Picture 58" descr="A picture containing antenna&#10;&#10;Description automatically generated">
            <a:extLst>
              <a:ext uri="{FF2B5EF4-FFF2-40B4-BE49-F238E27FC236}">
                <a16:creationId xmlns:a16="http://schemas.microsoft.com/office/drawing/2014/main" id="{3BE647B6-9C27-BC55-E57B-6425592AB5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4721709" y="5830239"/>
            <a:ext cx="1570016" cy="287608"/>
          </a:xfrm>
          <a:prstGeom prst="rect">
            <a:avLst/>
          </a:prstGeom>
        </p:spPr>
      </p:pic>
      <p:sp>
        <p:nvSpPr>
          <p:cNvPr id="60" name="Oval 59">
            <a:extLst>
              <a:ext uri="{FF2B5EF4-FFF2-40B4-BE49-F238E27FC236}">
                <a16:creationId xmlns:a16="http://schemas.microsoft.com/office/drawing/2014/main" id="{674F0FDD-230D-CA7C-4CC1-75FC392429E5}"/>
              </a:ext>
            </a:extLst>
          </p:cNvPr>
          <p:cNvSpPr>
            <a:spLocks noChangeAspect="1"/>
          </p:cNvSpPr>
          <p:nvPr/>
        </p:nvSpPr>
        <p:spPr>
          <a:xfrm>
            <a:off x="5608557" y="543702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B32D419-AA48-423F-CBAF-6AD45B0352D2}"/>
              </a:ext>
            </a:extLst>
          </p:cNvPr>
          <p:cNvSpPr>
            <a:spLocks noChangeAspect="1"/>
          </p:cNvSpPr>
          <p:nvPr/>
        </p:nvSpPr>
        <p:spPr>
          <a:xfrm>
            <a:off x="5647545" y="518573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9AD08DD-CFB4-BBB8-EB22-2B8C9E3F521B}"/>
              </a:ext>
            </a:extLst>
          </p:cNvPr>
          <p:cNvSpPr>
            <a:spLocks noChangeAspect="1"/>
          </p:cNvSpPr>
          <p:nvPr/>
        </p:nvSpPr>
        <p:spPr>
          <a:xfrm>
            <a:off x="5167311" y="516418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96B6215-063D-D574-FAE5-BD37A76B8745}"/>
              </a:ext>
            </a:extLst>
          </p:cNvPr>
          <p:cNvSpPr>
            <a:spLocks noChangeAspect="1"/>
          </p:cNvSpPr>
          <p:nvPr/>
        </p:nvSpPr>
        <p:spPr>
          <a:xfrm>
            <a:off x="5075915" y="526884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84FC8EC-C54D-9C01-A9FF-F4EA0DACB0E3}"/>
              </a:ext>
            </a:extLst>
          </p:cNvPr>
          <p:cNvSpPr>
            <a:spLocks noChangeAspect="1"/>
          </p:cNvSpPr>
          <p:nvPr/>
        </p:nvSpPr>
        <p:spPr>
          <a:xfrm>
            <a:off x="4978015" y="541284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4433F3E-01D7-A62A-0E51-F51DA0132913}"/>
              </a:ext>
            </a:extLst>
          </p:cNvPr>
          <p:cNvSpPr txBox="1"/>
          <p:nvPr/>
        </p:nvSpPr>
        <p:spPr>
          <a:xfrm>
            <a:off x="4921267" y="6523403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”H on the side”</a:t>
            </a:r>
          </a:p>
        </p:txBody>
      </p:sp>
      <p:pic>
        <p:nvPicPr>
          <p:cNvPr id="67" name="Picture 66" descr="A picture containing antenna&#10;&#10;Description automatically generated">
            <a:extLst>
              <a:ext uri="{FF2B5EF4-FFF2-40B4-BE49-F238E27FC236}">
                <a16:creationId xmlns:a16="http://schemas.microsoft.com/office/drawing/2014/main" id="{E7206D23-B7BF-A014-540C-FE1674FA23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8443268" y="3182800"/>
            <a:ext cx="1570016" cy="287608"/>
          </a:xfrm>
          <a:prstGeom prst="rect">
            <a:avLst/>
          </a:prstGeom>
        </p:spPr>
      </p:pic>
      <p:sp>
        <p:nvSpPr>
          <p:cNvPr id="68" name="Oval 67">
            <a:extLst>
              <a:ext uri="{FF2B5EF4-FFF2-40B4-BE49-F238E27FC236}">
                <a16:creationId xmlns:a16="http://schemas.microsoft.com/office/drawing/2014/main" id="{0960E280-4E39-2505-9713-2B3ED7284DF2}"/>
              </a:ext>
            </a:extLst>
          </p:cNvPr>
          <p:cNvSpPr>
            <a:spLocks noChangeAspect="1"/>
          </p:cNvSpPr>
          <p:nvPr/>
        </p:nvSpPr>
        <p:spPr>
          <a:xfrm>
            <a:off x="9044978" y="2789589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8253083-12F4-FB2A-19AA-178E42558B60}"/>
              </a:ext>
            </a:extLst>
          </p:cNvPr>
          <p:cNvSpPr>
            <a:spLocks noChangeAspect="1"/>
          </p:cNvSpPr>
          <p:nvPr/>
        </p:nvSpPr>
        <p:spPr>
          <a:xfrm>
            <a:off x="9351914" y="274444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0E24E7D-8FD9-19CA-48BF-A4AB9FF56F62}"/>
              </a:ext>
            </a:extLst>
          </p:cNvPr>
          <p:cNvSpPr>
            <a:spLocks noChangeAspect="1"/>
          </p:cNvSpPr>
          <p:nvPr/>
        </p:nvSpPr>
        <p:spPr>
          <a:xfrm>
            <a:off x="8861956" y="263977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8EBE42A-4745-009C-EDBA-FA326BC781BF}"/>
              </a:ext>
            </a:extLst>
          </p:cNvPr>
          <p:cNvSpPr>
            <a:spLocks noChangeAspect="1"/>
          </p:cNvSpPr>
          <p:nvPr/>
        </p:nvSpPr>
        <p:spPr>
          <a:xfrm>
            <a:off x="8800056" y="274444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72" name="Picture 71" descr="A picture containing antenna&#10;&#10;Description automatically generated">
            <a:extLst>
              <a:ext uri="{FF2B5EF4-FFF2-40B4-BE49-F238E27FC236}">
                <a16:creationId xmlns:a16="http://schemas.microsoft.com/office/drawing/2014/main" id="{ECC1D825-807D-9AB6-F27B-6ED1CD3558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8443268" y="4497063"/>
            <a:ext cx="1570016" cy="287608"/>
          </a:xfrm>
          <a:prstGeom prst="rect">
            <a:avLst/>
          </a:prstGeom>
        </p:spPr>
      </p:pic>
      <p:sp>
        <p:nvSpPr>
          <p:cNvPr id="73" name="Oval 72">
            <a:extLst>
              <a:ext uri="{FF2B5EF4-FFF2-40B4-BE49-F238E27FC236}">
                <a16:creationId xmlns:a16="http://schemas.microsoft.com/office/drawing/2014/main" id="{FBFF2930-374E-2617-DCDD-BD4F7951300A}"/>
              </a:ext>
            </a:extLst>
          </p:cNvPr>
          <p:cNvSpPr>
            <a:spLocks noChangeAspect="1"/>
          </p:cNvSpPr>
          <p:nvPr/>
        </p:nvSpPr>
        <p:spPr>
          <a:xfrm>
            <a:off x="9446399" y="4111749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4D6E3538-F1ED-A1D2-7D54-668A6366739E}"/>
              </a:ext>
            </a:extLst>
          </p:cNvPr>
          <p:cNvSpPr>
            <a:spLocks noChangeAspect="1"/>
          </p:cNvSpPr>
          <p:nvPr/>
        </p:nvSpPr>
        <p:spPr>
          <a:xfrm>
            <a:off x="9477914" y="385974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C132B707-3AD3-A11B-BC89-4FB6C5B77EEA}"/>
              </a:ext>
            </a:extLst>
          </p:cNvPr>
          <p:cNvSpPr>
            <a:spLocks noChangeAspect="1"/>
          </p:cNvSpPr>
          <p:nvPr/>
        </p:nvSpPr>
        <p:spPr>
          <a:xfrm>
            <a:off x="8960277" y="407202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337496F-04E1-40E3-6FCF-41F17E488DF7}"/>
              </a:ext>
            </a:extLst>
          </p:cNvPr>
          <p:cNvSpPr>
            <a:spLocks noChangeAspect="1"/>
          </p:cNvSpPr>
          <p:nvPr/>
        </p:nvSpPr>
        <p:spPr>
          <a:xfrm>
            <a:off x="8898377" y="417669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37B693B-672F-7A45-6710-3F981648F6B5}"/>
              </a:ext>
            </a:extLst>
          </p:cNvPr>
          <p:cNvSpPr txBox="1"/>
          <p:nvPr/>
        </p:nvSpPr>
        <p:spPr>
          <a:xfrm>
            <a:off x="8719878" y="6523402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”CO-OH slide”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5852E43-8F87-7E8E-F239-18737E571EE9}"/>
              </a:ext>
            </a:extLst>
          </p:cNvPr>
          <p:cNvSpPr txBox="1"/>
          <p:nvPr/>
        </p:nvSpPr>
        <p:spPr>
          <a:xfrm>
            <a:off x="6859272" y="6523401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”H from solution”</a:t>
            </a:r>
          </a:p>
        </p:txBody>
      </p:sp>
      <p:pic>
        <p:nvPicPr>
          <p:cNvPr id="80" name="Picture 79" descr="A picture containing antenna&#10;&#10;Description automatically generated">
            <a:extLst>
              <a:ext uri="{FF2B5EF4-FFF2-40B4-BE49-F238E27FC236}">
                <a16:creationId xmlns:a16="http://schemas.microsoft.com/office/drawing/2014/main" id="{C10FBC51-6EC4-EC0B-BA4F-8AF6FB5339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6595160" y="3177912"/>
            <a:ext cx="1570016" cy="287608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id="{F1720101-8AD6-FB55-A49C-9F3ADF33620E}"/>
              </a:ext>
            </a:extLst>
          </p:cNvPr>
          <p:cNvSpPr>
            <a:spLocks noChangeAspect="1"/>
          </p:cNvSpPr>
          <p:nvPr/>
        </p:nvSpPr>
        <p:spPr>
          <a:xfrm>
            <a:off x="7196870" y="278470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1892D42-044A-0A1F-1123-5DBD37F1C119}"/>
              </a:ext>
            </a:extLst>
          </p:cNvPr>
          <p:cNvSpPr>
            <a:spLocks noChangeAspect="1"/>
          </p:cNvSpPr>
          <p:nvPr/>
        </p:nvSpPr>
        <p:spPr>
          <a:xfrm>
            <a:off x="7503806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6C98C454-EE49-9FCC-57A4-B5AEB9554066}"/>
              </a:ext>
            </a:extLst>
          </p:cNvPr>
          <p:cNvSpPr>
            <a:spLocks noChangeAspect="1"/>
          </p:cNvSpPr>
          <p:nvPr/>
        </p:nvSpPr>
        <p:spPr>
          <a:xfrm>
            <a:off x="7013848" y="263489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28907AC-8CEE-77E9-878E-E5AB00BDE00C}"/>
              </a:ext>
            </a:extLst>
          </p:cNvPr>
          <p:cNvSpPr>
            <a:spLocks noChangeAspect="1"/>
          </p:cNvSpPr>
          <p:nvPr/>
        </p:nvSpPr>
        <p:spPr>
          <a:xfrm>
            <a:off x="6951948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8B64531-41D7-F8B0-4394-5CA515C428D9}"/>
              </a:ext>
            </a:extLst>
          </p:cNvPr>
          <p:cNvSpPr txBox="1"/>
          <p:nvPr/>
        </p:nvSpPr>
        <p:spPr>
          <a:xfrm>
            <a:off x="612200" y="6510046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”Standard”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DBCAC83-7268-13C1-214A-E72927AB59FE}"/>
              </a:ext>
            </a:extLst>
          </p:cNvPr>
          <p:cNvSpPr txBox="1"/>
          <p:nvPr/>
        </p:nvSpPr>
        <p:spPr>
          <a:xfrm>
            <a:off x="2644428" y="6510045"/>
            <a:ext cx="90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”Dentates”</a:t>
            </a:r>
          </a:p>
        </p:txBody>
      </p:sp>
      <p:pic>
        <p:nvPicPr>
          <p:cNvPr id="87" name="Picture 86" descr="A picture containing antenna&#10;&#10;Description automatically generated">
            <a:extLst>
              <a:ext uri="{FF2B5EF4-FFF2-40B4-BE49-F238E27FC236}">
                <a16:creationId xmlns:a16="http://schemas.microsoft.com/office/drawing/2014/main" id="{16527714-16D4-CAAB-114C-107F956A6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6590284" y="4488814"/>
            <a:ext cx="1570016" cy="287608"/>
          </a:xfrm>
          <a:prstGeom prst="rect">
            <a:avLst/>
          </a:prstGeom>
        </p:spPr>
      </p:pic>
      <p:sp>
        <p:nvSpPr>
          <p:cNvPr id="88" name="Oval 87">
            <a:extLst>
              <a:ext uri="{FF2B5EF4-FFF2-40B4-BE49-F238E27FC236}">
                <a16:creationId xmlns:a16="http://schemas.microsoft.com/office/drawing/2014/main" id="{98E3AA76-0932-C878-485B-594C9A91C554}"/>
              </a:ext>
            </a:extLst>
          </p:cNvPr>
          <p:cNvSpPr>
            <a:spLocks noChangeAspect="1"/>
          </p:cNvSpPr>
          <p:nvPr/>
        </p:nvSpPr>
        <p:spPr>
          <a:xfrm>
            <a:off x="7514676" y="409561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93206B8-32B3-18BF-1564-045DA56706F9}"/>
              </a:ext>
            </a:extLst>
          </p:cNvPr>
          <p:cNvSpPr>
            <a:spLocks noChangeAspect="1"/>
          </p:cNvSpPr>
          <p:nvPr/>
        </p:nvSpPr>
        <p:spPr>
          <a:xfrm>
            <a:off x="7550295" y="384361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F6C1384-99A9-AB05-1A81-551E6B824D94}"/>
              </a:ext>
            </a:extLst>
          </p:cNvPr>
          <p:cNvSpPr>
            <a:spLocks noChangeAspect="1"/>
          </p:cNvSpPr>
          <p:nvPr/>
        </p:nvSpPr>
        <p:spPr>
          <a:xfrm>
            <a:off x="6872972" y="3975716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C916B9E-2D9E-6CC3-D933-9D43F0AC7006}"/>
              </a:ext>
            </a:extLst>
          </p:cNvPr>
          <p:cNvSpPr>
            <a:spLocks noChangeAspect="1"/>
          </p:cNvSpPr>
          <p:nvPr/>
        </p:nvSpPr>
        <p:spPr>
          <a:xfrm>
            <a:off x="6983234" y="3893517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5233E98-B215-4CC4-A251-225634483D47}"/>
              </a:ext>
            </a:extLst>
          </p:cNvPr>
          <p:cNvSpPr>
            <a:spLocks noChangeAspect="1"/>
          </p:cNvSpPr>
          <p:nvPr/>
        </p:nvSpPr>
        <p:spPr>
          <a:xfrm>
            <a:off x="7125183" y="379544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C094859-F620-EFDD-75E1-B77BB1333E3C}"/>
              </a:ext>
            </a:extLst>
          </p:cNvPr>
          <p:cNvCxnSpPr>
            <a:cxnSpLocks/>
          </p:cNvCxnSpPr>
          <p:nvPr/>
        </p:nvCxnSpPr>
        <p:spPr>
          <a:xfrm>
            <a:off x="1061145" y="31083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E164C10-AF52-C4A0-85F3-C8F346BA788C}"/>
              </a:ext>
            </a:extLst>
          </p:cNvPr>
          <p:cNvCxnSpPr>
            <a:cxnSpLocks/>
          </p:cNvCxnSpPr>
          <p:nvPr/>
        </p:nvCxnSpPr>
        <p:spPr>
          <a:xfrm>
            <a:off x="3353298" y="31083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3FAC122-CA87-EBB1-02C9-5CAE894D90A5}"/>
              </a:ext>
            </a:extLst>
          </p:cNvPr>
          <p:cNvCxnSpPr>
            <a:cxnSpLocks/>
          </p:cNvCxnSpPr>
          <p:nvPr/>
        </p:nvCxnSpPr>
        <p:spPr>
          <a:xfrm>
            <a:off x="2813548" y="31083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4992022-5EAB-61F9-5062-83188C7022CE}"/>
              </a:ext>
            </a:extLst>
          </p:cNvPr>
          <p:cNvCxnSpPr>
            <a:cxnSpLocks/>
          </p:cNvCxnSpPr>
          <p:nvPr/>
        </p:nvCxnSpPr>
        <p:spPr>
          <a:xfrm>
            <a:off x="7352018" y="310568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86BB144-8424-E361-BDF3-97525B3227A1}"/>
              </a:ext>
            </a:extLst>
          </p:cNvPr>
          <p:cNvCxnSpPr>
            <a:cxnSpLocks/>
          </p:cNvCxnSpPr>
          <p:nvPr/>
        </p:nvCxnSpPr>
        <p:spPr>
          <a:xfrm>
            <a:off x="3067548" y="44291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154CB70-6038-3C64-6894-6A1CF6BD8A7C}"/>
              </a:ext>
            </a:extLst>
          </p:cNvPr>
          <p:cNvCxnSpPr>
            <a:cxnSpLocks/>
          </p:cNvCxnSpPr>
          <p:nvPr/>
        </p:nvCxnSpPr>
        <p:spPr>
          <a:xfrm>
            <a:off x="5456095" y="3109156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3BC5B25-174F-C36B-9C71-8E3B9D9327F7}"/>
              </a:ext>
            </a:extLst>
          </p:cNvPr>
          <p:cNvCxnSpPr>
            <a:cxnSpLocks/>
          </p:cNvCxnSpPr>
          <p:nvPr/>
        </p:nvCxnSpPr>
        <p:spPr>
          <a:xfrm>
            <a:off x="5058029" y="442593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93DE1B3-FAF6-30E5-4918-076BD29AAC10}"/>
              </a:ext>
            </a:extLst>
          </p:cNvPr>
          <p:cNvCxnSpPr>
            <a:cxnSpLocks/>
          </p:cNvCxnSpPr>
          <p:nvPr/>
        </p:nvCxnSpPr>
        <p:spPr>
          <a:xfrm>
            <a:off x="5738670" y="442551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F7BD204-D9B5-5C40-6C7D-850A16F8B47C}"/>
              </a:ext>
            </a:extLst>
          </p:cNvPr>
          <p:cNvCxnSpPr>
            <a:cxnSpLocks/>
          </p:cNvCxnSpPr>
          <p:nvPr/>
        </p:nvCxnSpPr>
        <p:spPr>
          <a:xfrm>
            <a:off x="5764070" y="5761184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EA9D8EA9-CE18-60D9-026D-67C0C34F0723}"/>
              </a:ext>
            </a:extLst>
          </p:cNvPr>
          <p:cNvCxnSpPr>
            <a:cxnSpLocks/>
          </p:cNvCxnSpPr>
          <p:nvPr/>
        </p:nvCxnSpPr>
        <p:spPr>
          <a:xfrm>
            <a:off x="7672693" y="4418483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5A5A712D-DA5C-3319-9F73-A7E03C13F8DC}"/>
              </a:ext>
            </a:extLst>
          </p:cNvPr>
          <p:cNvCxnSpPr>
            <a:cxnSpLocks/>
          </p:cNvCxnSpPr>
          <p:nvPr/>
        </p:nvCxnSpPr>
        <p:spPr>
          <a:xfrm>
            <a:off x="9207921" y="3109156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E789AC30-02FD-15B4-285E-2A344CD4B587}"/>
              </a:ext>
            </a:extLst>
          </p:cNvPr>
          <p:cNvCxnSpPr>
            <a:cxnSpLocks/>
          </p:cNvCxnSpPr>
          <p:nvPr/>
        </p:nvCxnSpPr>
        <p:spPr>
          <a:xfrm>
            <a:off x="9603914" y="442869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F89A0D0-A861-155F-8179-139A1FF9317F}"/>
              </a:ext>
            </a:extLst>
          </p:cNvPr>
          <p:cNvCxnSpPr>
            <a:cxnSpLocks/>
          </p:cNvCxnSpPr>
          <p:nvPr/>
        </p:nvCxnSpPr>
        <p:spPr>
          <a:xfrm>
            <a:off x="9019578" y="442869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76888BF-D264-2536-8BB1-D71A263733A5}"/>
              </a:ext>
            </a:extLst>
          </p:cNvPr>
          <p:cNvCxnSpPr>
            <a:cxnSpLocks/>
          </p:cNvCxnSpPr>
          <p:nvPr/>
        </p:nvCxnSpPr>
        <p:spPr>
          <a:xfrm flipH="1">
            <a:off x="3615070" y="1732808"/>
            <a:ext cx="1803072" cy="935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8566D21B-4447-C8D3-E88F-D8E0FB7DC1A4}"/>
              </a:ext>
            </a:extLst>
          </p:cNvPr>
          <p:cNvCxnSpPr>
            <a:cxnSpLocks/>
          </p:cNvCxnSpPr>
          <p:nvPr/>
        </p:nvCxnSpPr>
        <p:spPr>
          <a:xfrm flipH="1">
            <a:off x="1616149" y="1540422"/>
            <a:ext cx="3679532" cy="1138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A61484F6-7E47-26D7-75F0-C05D7C9A13A3}"/>
              </a:ext>
            </a:extLst>
          </p:cNvPr>
          <p:cNvCxnSpPr>
            <a:cxnSpLocks/>
          </p:cNvCxnSpPr>
          <p:nvPr/>
        </p:nvCxnSpPr>
        <p:spPr>
          <a:xfrm flipH="1">
            <a:off x="5624623" y="2030819"/>
            <a:ext cx="85061" cy="510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8A4A4C7B-7070-AA0F-7243-DADB24C4EC3E}"/>
              </a:ext>
            </a:extLst>
          </p:cNvPr>
          <p:cNvCxnSpPr>
            <a:cxnSpLocks/>
          </p:cNvCxnSpPr>
          <p:nvPr/>
        </p:nvCxnSpPr>
        <p:spPr>
          <a:xfrm>
            <a:off x="6230679" y="1807535"/>
            <a:ext cx="616688" cy="712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75BFEF8-6106-A274-2A64-D8C44E9A6AD0}"/>
              </a:ext>
            </a:extLst>
          </p:cNvPr>
          <p:cNvCxnSpPr>
            <a:cxnSpLocks/>
          </p:cNvCxnSpPr>
          <p:nvPr/>
        </p:nvCxnSpPr>
        <p:spPr>
          <a:xfrm>
            <a:off x="6379535" y="1658679"/>
            <a:ext cx="2243470" cy="967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9DFFAFF7-2DE9-53F1-166E-851D8A836EDE}"/>
              </a:ext>
            </a:extLst>
          </p:cNvPr>
          <p:cNvCxnSpPr>
            <a:cxnSpLocks/>
          </p:cNvCxnSpPr>
          <p:nvPr/>
        </p:nvCxnSpPr>
        <p:spPr>
          <a:xfrm>
            <a:off x="5460589" y="3567893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3EB5F65-859C-36B2-F538-57704CD25FFC}"/>
              </a:ext>
            </a:extLst>
          </p:cNvPr>
          <p:cNvCxnSpPr>
            <a:cxnSpLocks/>
          </p:cNvCxnSpPr>
          <p:nvPr/>
        </p:nvCxnSpPr>
        <p:spPr>
          <a:xfrm>
            <a:off x="5479899" y="487232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0CAC06CA-491D-7E3F-2061-FB557307F07F}"/>
              </a:ext>
            </a:extLst>
          </p:cNvPr>
          <p:cNvCxnSpPr>
            <a:cxnSpLocks/>
          </p:cNvCxnSpPr>
          <p:nvPr/>
        </p:nvCxnSpPr>
        <p:spPr>
          <a:xfrm>
            <a:off x="3081966" y="3535259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F028C044-AE7B-F67C-9795-50EA3A7A4C8D}"/>
              </a:ext>
            </a:extLst>
          </p:cNvPr>
          <p:cNvCxnSpPr>
            <a:cxnSpLocks/>
          </p:cNvCxnSpPr>
          <p:nvPr/>
        </p:nvCxnSpPr>
        <p:spPr>
          <a:xfrm>
            <a:off x="7376563" y="3557588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BDE780E-E10C-EE07-9ADA-8B4BD2E29D8A}"/>
              </a:ext>
            </a:extLst>
          </p:cNvPr>
          <p:cNvCxnSpPr>
            <a:cxnSpLocks/>
          </p:cNvCxnSpPr>
          <p:nvPr/>
        </p:nvCxnSpPr>
        <p:spPr>
          <a:xfrm>
            <a:off x="9234463" y="3649516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0174E7E5-4DD6-9B87-DF20-78EC1178A006}"/>
              </a:ext>
            </a:extLst>
          </p:cNvPr>
          <p:cNvCxnSpPr>
            <a:cxnSpLocks/>
          </p:cNvCxnSpPr>
          <p:nvPr/>
        </p:nvCxnSpPr>
        <p:spPr>
          <a:xfrm>
            <a:off x="1072249" y="3557588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A3435732-1520-4ED7-7B9B-14AFAADE2C6B}"/>
              </a:ext>
            </a:extLst>
          </p:cNvPr>
          <p:cNvCxnSpPr>
            <a:cxnSpLocks/>
          </p:cNvCxnSpPr>
          <p:nvPr/>
        </p:nvCxnSpPr>
        <p:spPr>
          <a:xfrm>
            <a:off x="3089667" y="487232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438BCA7-AE34-4FC8-6354-07B824AB9072}"/>
              </a:ext>
            </a:extLst>
          </p:cNvPr>
          <p:cNvCxnSpPr>
            <a:cxnSpLocks/>
          </p:cNvCxnSpPr>
          <p:nvPr/>
        </p:nvCxnSpPr>
        <p:spPr>
          <a:xfrm>
            <a:off x="4280793" y="2884295"/>
            <a:ext cx="0" cy="39027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3383FCC9-60F5-D025-04B9-85C0EFD26B65}"/>
              </a:ext>
            </a:extLst>
          </p:cNvPr>
          <p:cNvSpPr txBox="1"/>
          <p:nvPr/>
        </p:nvSpPr>
        <p:spPr>
          <a:xfrm>
            <a:off x="10403477" y="6515153"/>
            <a:ext cx="1510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”CO</a:t>
            </a:r>
            <a:r>
              <a:rPr lang="da-DK" sz="1200" baseline="-25000" dirty="0"/>
              <a:t>2</a:t>
            </a:r>
            <a:r>
              <a:rPr lang="da-DK" sz="1200" dirty="0"/>
              <a:t>RR at the end”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7BBBDA3-59BD-8B79-51B2-C3D740C67C00}"/>
              </a:ext>
            </a:extLst>
          </p:cNvPr>
          <p:cNvCxnSpPr>
            <a:cxnSpLocks/>
          </p:cNvCxnSpPr>
          <p:nvPr/>
        </p:nvCxnSpPr>
        <p:spPr>
          <a:xfrm>
            <a:off x="6428560" y="1566494"/>
            <a:ext cx="3959449" cy="11448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Picture 122" descr="A picture containing antenna&#10;&#10;Description automatically generated">
            <a:extLst>
              <a:ext uri="{FF2B5EF4-FFF2-40B4-BE49-F238E27FC236}">
                <a16:creationId xmlns:a16="http://schemas.microsoft.com/office/drawing/2014/main" id="{D4AAF295-EE98-8FE3-8026-C54940A421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10336772" y="3183100"/>
            <a:ext cx="1570016" cy="287608"/>
          </a:xfrm>
          <a:prstGeom prst="rect">
            <a:avLst/>
          </a:prstGeom>
        </p:spPr>
      </p:pic>
      <p:sp>
        <p:nvSpPr>
          <p:cNvPr id="125" name="Oval 124">
            <a:extLst>
              <a:ext uri="{FF2B5EF4-FFF2-40B4-BE49-F238E27FC236}">
                <a16:creationId xmlns:a16="http://schemas.microsoft.com/office/drawing/2014/main" id="{148C1D59-6B51-9E9C-221A-545334E36D61}"/>
              </a:ext>
            </a:extLst>
          </p:cNvPr>
          <p:cNvSpPr>
            <a:spLocks noChangeAspect="1"/>
          </p:cNvSpPr>
          <p:nvPr/>
        </p:nvSpPr>
        <p:spPr>
          <a:xfrm>
            <a:off x="10932132" y="2789889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E8E3C03-E7D2-05D1-3205-2A6E8C36E68E}"/>
              </a:ext>
            </a:extLst>
          </p:cNvPr>
          <p:cNvSpPr>
            <a:spLocks noChangeAspect="1"/>
          </p:cNvSpPr>
          <p:nvPr/>
        </p:nvSpPr>
        <p:spPr>
          <a:xfrm>
            <a:off x="11239068" y="274474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896006DB-82EB-DBCF-B03E-8A7E3FD48F0A}"/>
              </a:ext>
            </a:extLst>
          </p:cNvPr>
          <p:cNvSpPr>
            <a:spLocks noChangeAspect="1"/>
          </p:cNvSpPr>
          <p:nvPr/>
        </p:nvSpPr>
        <p:spPr>
          <a:xfrm>
            <a:off x="10749110" y="263690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3360E57D-25FD-B7B3-A765-EE6C90323D8F}"/>
              </a:ext>
            </a:extLst>
          </p:cNvPr>
          <p:cNvSpPr>
            <a:spLocks noChangeAspect="1"/>
          </p:cNvSpPr>
          <p:nvPr/>
        </p:nvSpPr>
        <p:spPr>
          <a:xfrm>
            <a:off x="10687210" y="274474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37" name="Picture 136" descr="A picture containing antenna&#10;&#10;Description automatically generated">
            <a:extLst>
              <a:ext uri="{FF2B5EF4-FFF2-40B4-BE49-F238E27FC236}">
                <a16:creationId xmlns:a16="http://schemas.microsoft.com/office/drawing/2014/main" id="{0C99848E-E3CA-0F73-BC8C-E3DC234C61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10336772" y="4502251"/>
            <a:ext cx="1570016" cy="287608"/>
          </a:xfrm>
          <a:prstGeom prst="rect">
            <a:avLst/>
          </a:prstGeom>
        </p:spPr>
      </p:pic>
      <p:sp>
        <p:nvSpPr>
          <p:cNvPr id="138" name="Oval 137">
            <a:extLst>
              <a:ext uri="{FF2B5EF4-FFF2-40B4-BE49-F238E27FC236}">
                <a16:creationId xmlns:a16="http://schemas.microsoft.com/office/drawing/2014/main" id="{C8A69C13-4828-C58E-F46F-2240962D9018}"/>
              </a:ext>
            </a:extLst>
          </p:cNvPr>
          <p:cNvSpPr>
            <a:spLocks noChangeAspect="1"/>
          </p:cNvSpPr>
          <p:nvPr/>
        </p:nvSpPr>
        <p:spPr>
          <a:xfrm>
            <a:off x="10938482" y="394189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0B2C1D78-C176-DBE4-11E0-DF9C274BEC59}"/>
              </a:ext>
            </a:extLst>
          </p:cNvPr>
          <p:cNvSpPr>
            <a:spLocks noChangeAspect="1"/>
          </p:cNvSpPr>
          <p:nvPr/>
        </p:nvSpPr>
        <p:spPr>
          <a:xfrm>
            <a:off x="11255250" y="392624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014B8CD4-2612-F8AF-D71A-7083DDBC3A2B}"/>
              </a:ext>
            </a:extLst>
          </p:cNvPr>
          <p:cNvSpPr>
            <a:spLocks noChangeAspect="1"/>
          </p:cNvSpPr>
          <p:nvPr/>
        </p:nvSpPr>
        <p:spPr>
          <a:xfrm>
            <a:off x="10693560" y="4014734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D898ACD2-6D9C-FA6F-EFB4-E1A8C8D4FA98}"/>
              </a:ext>
            </a:extLst>
          </p:cNvPr>
          <p:cNvCxnSpPr>
            <a:cxnSpLocks/>
          </p:cNvCxnSpPr>
          <p:nvPr/>
        </p:nvCxnSpPr>
        <p:spPr>
          <a:xfrm>
            <a:off x="11091035" y="3113495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6889B7E-72EA-06C4-2129-99DD18E12174}"/>
              </a:ext>
            </a:extLst>
          </p:cNvPr>
          <p:cNvCxnSpPr>
            <a:cxnSpLocks/>
          </p:cNvCxnSpPr>
          <p:nvPr/>
        </p:nvCxnSpPr>
        <p:spPr>
          <a:xfrm>
            <a:off x="11102139" y="3562776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" name="Picture 142" descr="A picture containing antenna&#10;&#10;Description automatically generated">
            <a:extLst>
              <a:ext uri="{FF2B5EF4-FFF2-40B4-BE49-F238E27FC236}">
                <a16:creationId xmlns:a16="http://schemas.microsoft.com/office/drawing/2014/main" id="{0BC15574-6677-3BF1-A46F-4470BF0597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10329111" y="5823179"/>
            <a:ext cx="1570016" cy="287608"/>
          </a:xfrm>
          <a:prstGeom prst="rect">
            <a:avLst/>
          </a:prstGeom>
        </p:spPr>
      </p:pic>
      <p:sp>
        <p:nvSpPr>
          <p:cNvPr id="144" name="Oval 143">
            <a:extLst>
              <a:ext uri="{FF2B5EF4-FFF2-40B4-BE49-F238E27FC236}">
                <a16:creationId xmlns:a16="http://schemas.microsoft.com/office/drawing/2014/main" id="{DF9028B8-806E-52D4-B758-378D54307DFD}"/>
              </a:ext>
            </a:extLst>
          </p:cNvPr>
          <p:cNvSpPr>
            <a:spLocks noChangeAspect="1"/>
          </p:cNvSpPr>
          <p:nvPr/>
        </p:nvSpPr>
        <p:spPr>
          <a:xfrm>
            <a:off x="11215959" y="542996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A56A453F-2848-A25D-E1EF-DE48C85C6A4A}"/>
              </a:ext>
            </a:extLst>
          </p:cNvPr>
          <p:cNvSpPr>
            <a:spLocks noChangeAspect="1"/>
          </p:cNvSpPr>
          <p:nvPr/>
        </p:nvSpPr>
        <p:spPr>
          <a:xfrm>
            <a:off x="11254947" y="517867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C8C9DBC0-1AB0-640C-B7C5-308755143B19}"/>
              </a:ext>
            </a:extLst>
          </p:cNvPr>
          <p:cNvSpPr>
            <a:spLocks noChangeAspect="1"/>
          </p:cNvSpPr>
          <p:nvPr/>
        </p:nvSpPr>
        <p:spPr>
          <a:xfrm>
            <a:off x="10774713" y="515712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08ED4D89-7B46-EC5A-2148-31F04B7C9666}"/>
              </a:ext>
            </a:extLst>
          </p:cNvPr>
          <p:cNvSpPr>
            <a:spLocks noChangeAspect="1"/>
          </p:cNvSpPr>
          <p:nvPr/>
        </p:nvSpPr>
        <p:spPr>
          <a:xfrm>
            <a:off x="10683317" y="526178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D838267A-B4C2-C0B0-B3A2-3172332ADA53}"/>
              </a:ext>
            </a:extLst>
          </p:cNvPr>
          <p:cNvSpPr>
            <a:spLocks noChangeAspect="1"/>
          </p:cNvSpPr>
          <p:nvPr/>
        </p:nvSpPr>
        <p:spPr>
          <a:xfrm>
            <a:off x="10585417" y="540578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080A8A3D-B098-9220-323D-31F6A52E4509}"/>
              </a:ext>
            </a:extLst>
          </p:cNvPr>
          <p:cNvCxnSpPr>
            <a:cxnSpLocks/>
          </p:cNvCxnSpPr>
          <p:nvPr/>
        </p:nvCxnSpPr>
        <p:spPr>
          <a:xfrm>
            <a:off x="11371472" y="5754124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6F6D997-4F74-AC47-5830-52D2A561D608}"/>
              </a:ext>
            </a:extLst>
          </p:cNvPr>
          <p:cNvCxnSpPr>
            <a:cxnSpLocks/>
          </p:cNvCxnSpPr>
          <p:nvPr/>
        </p:nvCxnSpPr>
        <p:spPr>
          <a:xfrm>
            <a:off x="11087301" y="486526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532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23064-6770-60DD-23B5-AA80A1F0E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DFT data from Jack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47862-DB76-4823-78B0-D7F4E1810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01.05.2023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C7C6A8-25F9-CB03-14F3-52367610F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13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A2DA08-D55D-4E0C-8757-7051A094A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198" y="1082732"/>
            <a:ext cx="7113479" cy="533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44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C4803-0352-EDCE-6A73-3578A3D48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5507037" cy="441170"/>
          </a:xfrm>
        </p:spPr>
        <p:txBody>
          <a:bodyPr/>
          <a:lstStyle/>
          <a:p>
            <a:r>
              <a:rPr lang="da-DK" dirty="0"/>
              <a:t>Formic acid oxidation reactions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A256D-B9F7-B3A8-105B-2B59061BE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01.05.2023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A92B6B-89B9-22DE-BB77-EE71C61DC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14</a:t>
            </a:fld>
            <a:endParaRPr lang="da-DK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56BB393-9E25-2BC6-C7CF-18177610EBEA}"/>
              </a:ext>
            </a:extLst>
          </p:cNvPr>
          <p:cNvSpPr>
            <a:spLocks noChangeAspect="1"/>
          </p:cNvSpPr>
          <p:nvPr/>
        </p:nvSpPr>
        <p:spPr>
          <a:xfrm>
            <a:off x="5663064" y="141500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34B5C0-4D2C-E959-5D14-BBE34E8522E6}"/>
              </a:ext>
            </a:extLst>
          </p:cNvPr>
          <p:cNvSpPr>
            <a:spLocks noChangeAspect="1"/>
          </p:cNvSpPr>
          <p:nvPr/>
        </p:nvSpPr>
        <p:spPr>
          <a:xfrm>
            <a:off x="5970000" y="13698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C3B81D-20D7-F9C8-E1A0-5127C4B3D54A}"/>
              </a:ext>
            </a:extLst>
          </p:cNvPr>
          <p:cNvSpPr>
            <a:spLocks noChangeAspect="1"/>
          </p:cNvSpPr>
          <p:nvPr/>
        </p:nvSpPr>
        <p:spPr>
          <a:xfrm>
            <a:off x="5480042" y="126519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F8216C7-502F-C8DA-6615-17B1FCEAC6CC}"/>
              </a:ext>
            </a:extLst>
          </p:cNvPr>
          <p:cNvSpPr>
            <a:spLocks noChangeAspect="1"/>
          </p:cNvSpPr>
          <p:nvPr/>
        </p:nvSpPr>
        <p:spPr>
          <a:xfrm>
            <a:off x="5767967" y="173280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4B09279-71CA-1474-B77C-2F7F5324ACD9}"/>
              </a:ext>
            </a:extLst>
          </p:cNvPr>
          <p:cNvSpPr>
            <a:spLocks noChangeAspect="1"/>
          </p:cNvSpPr>
          <p:nvPr/>
        </p:nvSpPr>
        <p:spPr>
          <a:xfrm>
            <a:off x="5418142" y="13698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2" name="Picture 11" descr="A picture containing antenna&#10;&#10;Description automatically generated">
            <a:extLst>
              <a:ext uri="{FF2B5EF4-FFF2-40B4-BE49-F238E27FC236}">
                <a16:creationId xmlns:a16="http://schemas.microsoft.com/office/drawing/2014/main" id="{5FF11BA9-54CD-0A51-4667-58BA369AEF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306882" y="3177912"/>
            <a:ext cx="1570016" cy="28760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CCB9F58-2517-459B-D5C3-A76F9CBD7397}"/>
              </a:ext>
            </a:extLst>
          </p:cNvPr>
          <p:cNvSpPr>
            <a:spLocks noChangeAspect="1"/>
          </p:cNvSpPr>
          <p:nvPr/>
        </p:nvSpPr>
        <p:spPr>
          <a:xfrm>
            <a:off x="11060788" y="72785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ACCC382-CCF1-B8B8-55C9-95C606F26AC8}"/>
              </a:ext>
            </a:extLst>
          </p:cNvPr>
          <p:cNvSpPr>
            <a:spLocks noChangeAspect="1"/>
          </p:cNvSpPr>
          <p:nvPr/>
        </p:nvSpPr>
        <p:spPr>
          <a:xfrm>
            <a:off x="10867539" y="58037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24E7D72-9D3B-64EA-F232-EC4DD82E56C9}"/>
              </a:ext>
            </a:extLst>
          </p:cNvPr>
          <p:cNvSpPr>
            <a:spLocks noChangeAspect="1"/>
          </p:cNvSpPr>
          <p:nvPr/>
        </p:nvSpPr>
        <p:spPr>
          <a:xfrm>
            <a:off x="11551618" y="56038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1AB0F2-1E2D-BBE9-0DF9-79CEC43E6C6E}"/>
              </a:ext>
            </a:extLst>
          </p:cNvPr>
          <p:cNvCxnSpPr/>
          <p:nvPr/>
        </p:nvCxnSpPr>
        <p:spPr>
          <a:xfrm>
            <a:off x="11754442" y="963774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6E5471C-1F44-674B-AD11-B58842CAC34D}"/>
              </a:ext>
            </a:extLst>
          </p:cNvPr>
          <p:cNvSpPr>
            <a:spLocks noChangeAspect="1"/>
          </p:cNvSpPr>
          <p:nvPr/>
        </p:nvSpPr>
        <p:spPr>
          <a:xfrm>
            <a:off x="902242" y="278470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D54B30-9A9D-EA39-C97E-EE619D09CB37}"/>
              </a:ext>
            </a:extLst>
          </p:cNvPr>
          <p:cNvSpPr>
            <a:spLocks noChangeAspect="1"/>
          </p:cNvSpPr>
          <p:nvPr/>
        </p:nvSpPr>
        <p:spPr>
          <a:xfrm>
            <a:off x="1209178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36AB0D7-A942-B408-1004-325B777FEEB5}"/>
              </a:ext>
            </a:extLst>
          </p:cNvPr>
          <p:cNvSpPr>
            <a:spLocks noChangeAspect="1"/>
          </p:cNvSpPr>
          <p:nvPr/>
        </p:nvSpPr>
        <p:spPr>
          <a:xfrm>
            <a:off x="719220" y="263171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896BD2E-533A-3312-F906-97F8F8C75369}"/>
              </a:ext>
            </a:extLst>
          </p:cNvPr>
          <p:cNvSpPr>
            <a:spLocks noChangeAspect="1"/>
          </p:cNvSpPr>
          <p:nvPr/>
        </p:nvSpPr>
        <p:spPr>
          <a:xfrm>
            <a:off x="657320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22" name="Picture 21" descr="A picture containing antenna&#10;&#10;Description automatically generated">
            <a:extLst>
              <a:ext uri="{FF2B5EF4-FFF2-40B4-BE49-F238E27FC236}">
                <a16:creationId xmlns:a16="http://schemas.microsoft.com/office/drawing/2014/main" id="{B5767AC7-4E64-07BD-C95F-1DA85C9B6A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306882" y="4497063"/>
            <a:ext cx="1570016" cy="287608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08D5A684-5161-9B29-AA69-2CB4A8105302}"/>
              </a:ext>
            </a:extLst>
          </p:cNvPr>
          <p:cNvSpPr>
            <a:spLocks noChangeAspect="1"/>
          </p:cNvSpPr>
          <p:nvPr/>
        </p:nvSpPr>
        <p:spPr>
          <a:xfrm>
            <a:off x="908592" y="393670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4B2B74-968D-6238-69BB-BF7DB81D67FB}"/>
              </a:ext>
            </a:extLst>
          </p:cNvPr>
          <p:cNvSpPr>
            <a:spLocks noChangeAspect="1"/>
          </p:cNvSpPr>
          <p:nvPr/>
        </p:nvSpPr>
        <p:spPr>
          <a:xfrm>
            <a:off x="1225360" y="392105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18BE588-93E0-561F-1AA0-E3154B8061A9}"/>
              </a:ext>
            </a:extLst>
          </p:cNvPr>
          <p:cNvSpPr>
            <a:spLocks noChangeAspect="1"/>
          </p:cNvSpPr>
          <p:nvPr/>
        </p:nvSpPr>
        <p:spPr>
          <a:xfrm>
            <a:off x="663670" y="400954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27" name="Picture 26" descr="A picture containing antenna&#10;&#10;Description automatically generated">
            <a:extLst>
              <a:ext uri="{FF2B5EF4-FFF2-40B4-BE49-F238E27FC236}">
                <a16:creationId xmlns:a16="http://schemas.microsoft.com/office/drawing/2014/main" id="{B5DFDAD3-5628-74DF-1AF0-32A7AB423C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2316437" y="3177912"/>
            <a:ext cx="1570016" cy="287608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E70775AC-50D0-FF67-9215-9016B3609CBE}"/>
              </a:ext>
            </a:extLst>
          </p:cNvPr>
          <p:cNvSpPr>
            <a:spLocks noChangeAspect="1"/>
          </p:cNvSpPr>
          <p:nvPr/>
        </p:nvSpPr>
        <p:spPr>
          <a:xfrm>
            <a:off x="2923063" y="272539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A24FF85-80DA-D012-16E3-7326A45F8BEF}"/>
              </a:ext>
            </a:extLst>
          </p:cNvPr>
          <p:cNvSpPr>
            <a:spLocks noChangeAspect="1"/>
          </p:cNvSpPr>
          <p:nvPr/>
        </p:nvSpPr>
        <p:spPr>
          <a:xfrm>
            <a:off x="3229999" y="28571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B276B27-DB20-2409-5718-C6CC2966F56C}"/>
              </a:ext>
            </a:extLst>
          </p:cNvPr>
          <p:cNvSpPr>
            <a:spLocks noChangeAspect="1"/>
          </p:cNvSpPr>
          <p:nvPr/>
        </p:nvSpPr>
        <p:spPr>
          <a:xfrm>
            <a:off x="3029128" y="2615379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9645FA4-8EE6-B879-697E-829E2B949AFC}"/>
              </a:ext>
            </a:extLst>
          </p:cNvPr>
          <p:cNvSpPr>
            <a:spLocks noChangeAspect="1"/>
          </p:cNvSpPr>
          <p:nvPr/>
        </p:nvSpPr>
        <p:spPr>
          <a:xfrm>
            <a:off x="2692160" y="28571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33" name="Picture 32" descr="A picture containing antenna&#10;&#10;Description automatically generated">
            <a:extLst>
              <a:ext uri="{FF2B5EF4-FFF2-40B4-BE49-F238E27FC236}">
                <a16:creationId xmlns:a16="http://schemas.microsoft.com/office/drawing/2014/main" id="{E82C6883-2235-1B0F-5F33-EBE41E8079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2316437" y="4501558"/>
            <a:ext cx="1570016" cy="287608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7669E264-18C0-4B87-DE9D-8420C824ABEE}"/>
              </a:ext>
            </a:extLst>
          </p:cNvPr>
          <p:cNvSpPr>
            <a:spLocks noChangeAspect="1"/>
          </p:cNvSpPr>
          <p:nvPr/>
        </p:nvSpPr>
        <p:spPr>
          <a:xfrm>
            <a:off x="3073647" y="390279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5F916A9-D990-A894-C2A2-2145BB46D666}"/>
              </a:ext>
            </a:extLst>
          </p:cNvPr>
          <p:cNvSpPr>
            <a:spLocks noChangeAspect="1"/>
          </p:cNvSpPr>
          <p:nvPr/>
        </p:nvSpPr>
        <p:spPr>
          <a:xfrm>
            <a:off x="2943504" y="370111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728E256-DC94-314D-7916-083CA5D394CE}"/>
              </a:ext>
            </a:extLst>
          </p:cNvPr>
          <p:cNvSpPr>
            <a:spLocks noChangeAspect="1"/>
          </p:cNvSpPr>
          <p:nvPr/>
        </p:nvSpPr>
        <p:spPr>
          <a:xfrm>
            <a:off x="3392726" y="400022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F7FDC07-5FD0-EA3F-738D-9A9492F5D35B}"/>
              </a:ext>
            </a:extLst>
          </p:cNvPr>
          <p:cNvSpPr>
            <a:spLocks noChangeAspect="1"/>
          </p:cNvSpPr>
          <p:nvPr/>
        </p:nvSpPr>
        <p:spPr>
          <a:xfrm>
            <a:off x="2941066" y="4172207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4" name="Picture 43" descr="A picture containing antenna&#10;&#10;Description automatically generated">
            <a:extLst>
              <a:ext uri="{FF2B5EF4-FFF2-40B4-BE49-F238E27FC236}">
                <a16:creationId xmlns:a16="http://schemas.microsoft.com/office/drawing/2014/main" id="{7F55CF63-6FD6-E67E-8CE8-0448CF244F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2316437" y="5830239"/>
            <a:ext cx="1570016" cy="287608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FDA210F5-E5C4-66B3-1C77-814D77166BCA}"/>
              </a:ext>
            </a:extLst>
          </p:cNvPr>
          <p:cNvSpPr>
            <a:spLocks noChangeAspect="1"/>
          </p:cNvSpPr>
          <p:nvPr/>
        </p:nvSpPr>
        <p:spPr>
          <a:xfrm>
            <a:off x="2918147" y="5269884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6D0098F-1CFE-8084-276C-E89E06050D7C}"/>
              </a:ext>
            </a:extLst>
          </p:cNvPr>
          <p:cNvSpPr>
            <a:spLocks noChangeAspect="1"/>
          </p:cNvSpPr>
          <p:nvPr/>
        </p:nvSpPr>
        <p:spPr>
          <a:xfrm>
            <a:off x="3234915" y="5254234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AB47F48-907C-893E-A6AC-AECFA736B658}"/>
              </a:ext>
            </a:extLst>
          </p:cNvPr>
          <p:cNvSpPr>
            <a:spLocks noChangeAspect="1"/>
          </p:cNvSpPr>
          <p:nvPr/>
        </p:nvSpPr>
        <p:spPr>
          <a:xfrm>
            <a:off x="2673225" y="534272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8" name="Picture 47" descr="A picture containing antenna&#10;&#10;Description automatically generated">
            <a:extLst>
              <a:ext uri="{FF2B5EF4-FFF2-40B4-BE49-F238E27FC236}">
                <a16:creationId xmlns:a16="http://schemas.microsoft.com/office/drawing/2014/main" id="{42334584-CED3-4AE9-15AB-458A48B1D0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4694891" y="3183712"/>
            <a:ext cx="1570016" cy="287608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512F56EC-CD54-98FB-6C90-4590A37FC8A8}"/>
              </a:ext>
            </a:extLst>
          </p:cNvPr>
          <p:cNvSpPr>
            <a:spLocks noChangeAspect="1"/>
          </p:cNvSpPr>
          <p:nvPr/>
        </p:nvSpPr>
        <p:spPr>
          <a:xfrm>
            <a:off x="5296601" y="279050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9459869-CDAD-5354-2CDB-2E121E9EFFC4}"/>
              </a:ext>
            </a:extLst>
          </p:cNvPr>
          <p:cNvSpPr>
            <a:spLocks noChangeAspect="1"/>
          </p:cNvSpPr>
          <p:nvPr/>
        </p:nvSpPr>
        <p:spPr>
          <a:xfrm>
            <a:off x="5603537" y="27453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90EC757-CE48-18AF-4996-963EC2FA06DF}"/>
              </a:ext>
            </a:extLst>
          </p:cNvPr>
          <p:cNvSpPr>
            <a:spLocks noChangeAspect="1"/>
          </p:cNvSpPr>
          <p:nvPr/>
        </p:nvSpPr>
        <p:spPr>
          <a:xfrm>
            <a:off x="5113579" y="264069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E4228C1-7B57-12D6-F2CF-9026379A6383}"/>
              </a:ext>
            </a:extLst>
          </p:cNvPr>
          <p:cNvSpPr>
            <a:spLocks noChangeAspect="1"/>
          </p:cNvSpPr>
          <p:nvPr/>
        </p:nvSpPr>
        <p:spPr>
          <a:xfrm>
            <a:off x="5051679" y="27453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3" name="Picture 52" descr="A picture containing antenna&#10;&#10;Description automatically generated">
            <a:extLst>
              <a:ext uri="{FF2B5EF4-FFF2-40B4-BE49-F238E27FC236}">
                <a16:creationId xmlns:a16="http://schemas.microsoft.com/office/drawing/2014/main" id="{AB4BCBB2-C0E9-C788-662C-6634314C76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4694891" y="4497063"/>
            <a:ext cx="1570016" cy="287608"/>
          </a:xfrm>
          <a:prstGeom prst="rect">
            <a:avLst/>
          </a:prstGeom>
        </p:spPr>
      </p:pic>
      <p:sp>
        <p:nvSpPr>
          <p:cNvPr id="54" name="Oval 53">
            <a:extLst>
              <a:ext uri="{FF2B5EF4-FFF2-40B4-BE49-F238E27FC236}">
                <a16:creationId xmlns:a16="http://schemas.microsoft.com/office/drawing/2014/main" id="{D6326254-E378-2FC5-85AB-839BBEC9C15F}"/>
              </a:ext>
            </a:extLst>
          </p:cNvPr>
          <p:cNvSpPr>
            <a:spLocks noChangeAspect="1"/>
          </p:cNvSpPr>
          <p:nvPr/>
        </p:nvSpPr>
        <p:spPr>
          <a:xfrm>
            <a:off x="5581739" y="410385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5274360-FB88-24AA-EF19-3BD9CABF1170}"/>
              </a:ext>
            </a:extLst>
          </p:cNvPr>
          <p:cNvSpPr>
            <a:spLocks noChangeAspect="1"/>
          </p:cNvSpPr>
          <p:nvPr/>
        </p:nvSpPr>
        <p:spPr>
          <a:xfrm>
            <a:off x="5888675" y="405870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BDF0728-DEBC-173E-D513-3BBA3F0BB65D}"/>
              </a:ext>
            </a:extLst>
          </p:cNvPr>
          <p:cNvSpPr>
            <a:spLocks noChangeAspect="1"/>
          </p:cNvSpPr>
          <p:nvPr/>
        </p:nvSpPr>
        <p:spPr>
          <a:xfrm>
            <a:off x="5398717" y="395404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8736190-0848-63DF-6AA5-DDD299ABF4B9}"/>
              </a:ext>
            </a:extLst>
          </p:cNvPr>
          <p:cNvSpPr>
            <a:spLocks noChangeAspect="1"/>
          </p:cNvSpPr>
          <p:nvPr/>
        </p:nvSpPr>
        <p:spPr>
          <a:xfrm>
            <a:off x="5336817" y="405870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2F8FEAA-EE49-1521-D13E-C9AFB67ECA99}"/>
              </a:ext>
            </a:extLst>
          </p:cNvPr>
          <p:cNvSpPr>
            <a:spLocks noChangeAspect="1"/>
          </p:cNvSpPr>
          <p:nvPr/>
        </p:nvSpPr>
        <p:spPr>
          <a:xfrm>
            <a:off x="5007351" y="431520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9" name="Picture 58" descr="A picture containing antenna&#10;&#10;Description automatically generated">
            <a:extLst>
              <a:ext uri="{FF2B5EF4-FFF2-40B4-BE49-F238E27FC236}">
                <a16:creationId xmlns:a16="http://schemas.microsoft.com/office/drawing/2014/main" id="{3BE647B6-9C27-BC55-E57B-6425592AB5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4721709" y="5830239"/>
            <a:ext cx="1570016" cy="287608"/>
          </a:xfrm>
          <a:prstGeom prst="rect">
            <a:avLst/>
          </a:prstGeom>
        </p:spPr>
      </p:pic>
      <p:sp>
        <p:nvSpPr>
          <p:cNvPr id="60" name="Oval 59">
            <a:extLst>
              <a:ext uri="{FF2B5EF4-FFF2-40B4-BE49-F238E27FC236}">
                <a16:creationId xmlns:a16="http://schemas.microsoft.com/office/drawing/2014/main" id="{674F0FDD-230D-CA7C-4CC1-75FC392429E5}"/>
              </a:ext>
            </a:extLst>
          </p:cNvPr>
          <p:cNvSpPr>
            <a:spLocks noChangeAspect="1"/>
          </p:cNvSpPr>
          <p:nvPr/>
        </p:nvSpPr>
        <p:spPr>
          <a:xfrm>
            <a:off x="5608557" y="543702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B32D419-AA48-423F-CBAF-6AD45B0352D2}"/>
              </a:ext>
            </a:extLst>
          </p:cNvPr>
          <p:cNvSpPr>
            <a:spLocks noChangeAspect="1"/>
          </p:cNvSpPr>
          <p:nvPr/>
        </p:nvSpPr>
        <p:spPr>
          <a:xfrm>
            <a:off x="5647545" y="518573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9AD08DD-CFB4-BBB8-EB22-2B8C9E3F521B}"/>
              </a:ext>
            </a:extLst>
          </p:cNvPr>
          <p:cNvSpPr>
            <a:spLocks noChangeAspect="1"/>
          </p:cNvSpPr>
          <p:nvPr/>
        </p:nvSpPr>
        <p:spPr>
          <a:xfrm>
            <a:off x="5167311" y="516418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96B6215-063D-D574-FAE5-BD37A76B8745}"/>
              </a:ext>
            </a:extLst>
          </p:cNvPr>
          <p:cNvSpPr>
            <a:spLocks noChangeAspect="1"/>
          </p:cNvSpPr>
          <p:nvPr/>
        </p:nvSpPr>
        <p:spPr>
          <a:xfrm>
            <a:off x="5075915" y="526884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84FC8EC-C54D-9C01-A9FF-F4EA0DACB0E3}"/>
              </a:ext>
            </a:extLst>
          </p:cNvPr>
          <p:cNvSpPr>
            <a:spLocks noChangeAspect="1"/>
          </p:cNvSpPr>
          <p:nvPr/>
        </p:nvSpPr>
        <p:spPr>
          <a:xfrm>
            <a:off x="4978015" y="541284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4433F3E-01D7-A62A-0E51-F51DA0132913}"/>
              </a:ext>
            </a:extLst>
          </p:cNvPr>
          <p:cNvSpPr txBox="1"/>
          <p:nvPr/>
        </p:nvSpPr>
        <p:spPr>
          <a:xfrm>
            <a:off x="4921267" y="6523403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”H on the side”</a:t>
            </a:r>
          </a:p>
        </p:txBody>
      </p:sp>
      <p:pic>
        <p:nvPicPr>
          <p:cNvPr id="67" name="Picture 66" descr="A picture containing antenna&#10;&#10;Description automatically generated">
            <a:extLst>
              <a:ext uri="{FF2B5EF4-FFF2-40B4-BE49-F238E27FC236}">
                <a16:creationId xmlns:a16="http://schemas.microsoft.com/office/drawing/2014/main" id="{E7206D23-B7BF-A014-540C-FE1674FA23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8443268" y="3182800"/>
            <a:ext cx="1570016" cy="287608"/>
          </a:xfrm>
          <a:prstGeom prst="rect">
            <a:avLst/>
          </a:prstGeom>
        </p:spPr>
      </p:pic>
      <p:sp>
        <p:nvSpPr>
          <p:cNvPr id="68" name="Oval 67">
            <a:extLst>
              <a:ext uri="{FF2B5EF4-FFF2-40B4-BE49-F238E27FC236}">
                <a16:creationId xmlns:a16="http://schemas.microsoft.com/office/drawing/2014/main" id="{0960E280-4E39-2505-9713-2B3ED7284DF2}"/>
              </a:ext>
            </a:extLst>
          </p:cNvPr>
          <p:cNvSpPr>
            <a:spLocks noChangeAspect="1"/>
          </p:cNvSpPr>
          <p:nvPr/>
        </p:nvSpPr>
        <p:spPr>
          <a:xfrm>
            <a:off x="9044978" y="2789589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8253083-12F4-FB2A-19AA-178E42558B60}"/>
              </a:ext>
            </a:extLst>
          </p:cNvPr>
          <p:cNvSpPr>
            <a:spLocks noChangeAspect="1"/>
          </p:cNvSpPr>
          <p:nvPr/>
        </p:nvSpPr>
        <p:spPr>
          <a:xfrm>
            <a:off x="9351914" y="274444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0E24E7D-8FD9-19CA-48BF-A4AB9FF56F62}"/>
              </a:ext>
            </a:extLst>
          </p:cNvPr>
          <p:cNvSpPr>
            <a:spLocks noChangeAspect="1"/>
          </p:cNvSpPr>
          <p:nvPr/>
        </p:nvSpPr>
        <p:spPr>
          <a:xfrm>
            <a:off x="8861956" y="263977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8EBE42A-4745-009C-EDBA-FA326BC781BF}"/>
              </a:ext>
            </a:extLst>
          </p:cNvPr>
          <p:cNvSpPr>
            <a:spLocks noChangeAspect="1"/>
          </p:cNvSpPr>
          <p:nvPr/>
        </p:nvSpPr>
        <p:spPr>
          <a:xfrm>
            <a:off x="8800056" y="274444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72" name="Picture 71" descr="A picture containing antenna&#10;&#10;Description automatically generated">
            <a:extLst>
              <a:ext uri="{FF2B5EF4-FFF2-40B4-BE49-F238E27FC236}">
                <a16:creationId xmlns:a16="http://schemas.microsoft.com/office/drawing/2014/main" id="{ECC1D825-807D-9AB6-F27B-6ED1CD3558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8443268" y="4497063"/>
            <a:ext cx="1570016" cy="287608"/>
          </a:xfrm>
          <a:prstGeom prst="rect">
            <a:avLst/>
          </a:prstGeom>
        </p:spPr>
      </p:pic>
      <p:sp>
        <p:nvSpPr>
          <p:cNvPr id="73" name="Oval 72">
            <a:extLst>
              <a:ext uri="{FF2B5EF4-FFF2-40B4-BE49-F238E27FC236}">
                <a16:creationId xmlns:a16="http://schemas.microsoft.com/office/drawing/2014/main" id="{FBFF2930-374E-2617-DCDD-BD4F7951300A}"/>
              </a:ext>
            </a:extLst>
          </p:cNvPr>
          <p:cNvSpPr>
            <a:spLocks noChangeAspect="1"/>
          </p:cNvSpPr>
          <p:nvPr/>
        </p:nvSpPr>
        <p:spPr>
          <a:xfrm>
            <a:off x="9446399" y="4111749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4D6E3538-F1ED-A1D2-7D54-668A6366739E}"/>
              </a:ext>
            </a:extLst>
          </p:cNvPr>
          <p:cNvSpPr>
            <a:spLocks noChangeAspect="1"/>
          </p:cNvSpPr>
          <p:nvPr/>
        </p:nvSpPr>
        <p:spPr>
          <a:xfrm>
            <a:off x="9477914" y="385974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C132B707-3AD3-A11B-BC89-4FB6C5B77EEA}"/>
              </a:ext>
            </a:extLst>
          </p:cNvPr>
          <p:cNvSpPr>
            <a:spLocks noChangeAspect="1"/>
          </p:cNvSpPr>
          <p:nvPr/>
        </p:nvSpPr>
        <p:spPr>
          <a:xfrm>
            <a:off x="8960277" y="407202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337496F-04E1-40E3-6FCF-41F17E488DF7}"/>
              </a:ext>
            </a:extLst>
          </p:cNvPr>
          <p:cNvSpPr>
            <a:spLocks noChangeAspect="1"/>
          </p:cNvSpPr>
          <p:nvPr/>
        </p:nvSpPr>
        <p:spPr>
          <a:xfrm>
            <a:off x="8898377" y="417669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37B693B-672F-7A45-6710-3F981648F6B5}"/>
              </a:ext>
            </a:extLst>
          </p:cNvPr>
          <p:cNvSpPr txBox="1"/>
          <p:nvPr/>
        </p:nvSpPr>
        <p:spPr>
          <a:xfrm>
            <a:off x="8719878" y="6523402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”CO-OH slide”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5852E43-8F87-7E8E-F239-18737E571EE9}"/>
              </a:ext>
            </a:extLst>
          </p:cNvPr>
          <p:cNvSpPr txBox="1"/>
          <p:nvPr/>
        </p:nvSpPr>
        <p:spPr>
          <a:xfrm>
            <a:off x="6859272" y="6523401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”H from solution”</a:t>
            </a:r>
          </a:p>
        </p:txBody>
      </p:sp>
      <p:pic>
        <p:nvPicPr>
          <p:cNvPr id="80" name="Picture 79" descr="A picture containing antenna&#10;&#10;Description automatically generated">
            <a:extLst>
              <a:ext uri="{FF2B5EF4-FFF2-40B4-BE49-F238E27FC236}">
                <a16:creationId xmlns:a16="http://schemas.microsoft.com/office/drawing/2014/main" id="{C10FBC51-6EC4-EC0B-BA4F-8AF6FB5339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6595160" y="3177912"/>
            <a:ext cx="1570016" cy="287608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id="{F1720101-8AD6-FB55-A49C-9F3ADF33620E}"/>
              </a:ext>
            </a:extLst>
          </p:cNvPr>
          <p:cNvSpPr>
            <a:spLocks noChangeAspect="1"/>
          </p:cNvSpPr>
          <p:nvPr/>
        </p:nvSpPr>
        <p:spPr>
          <a:xfrm>
            <a:off x="7196870" y="278470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1892D42-044A-0A1F-1123-5DBD37F1C119}"/>
              </a:ext>
            </a:extLst>
          </p:cNvPr>
          <p:cNvSpPr>
            <a:spLocks noChangeAspect="1"/>
          </p:cNvSpPr>
          <p:nvPr/>
        </p:nvSpPr>
        <p:spPr>
          <a:xfrm>
            <a:off x="7503806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6C98C454-EE49-9FCC-57A4-B5AEB9554066}"/>
              </a:ext>
            </a:extLst>
          </p:cNvPr>
          <p:cNvSpPr>
            <a:spLocks noChangeAspect="1"/>
          </p:cNvSpPr>
          <p:nvPr/>
        </p:nvSpPr>
        <p:spPr>
          <a:xfrm>
            <a:off x="7013848" y="263489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28907AC-8CEE-77E9-878E-E5AB00BDE00C}"/>
              </a:ext>
            </a:extLst>
          </p:cNvPr>
          <p:cNvSpPr>
            <a:spLocks noChangeAspect="1"/>
          </p:cNvSpPr>
          <p:nvPr/>
        </p:nvSpPr>
        <p:spPr>
          <a:xfrm>
            <a:off x="6951948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8B64531-41D7-F8B0-4394-5CA515C428D9}"/>
              </a:ext>
            </a:extLst>
          </p:cNvPr>
          <p:cNvSpPr txBox="1"/>
          <p:nvPr/>
        </p:nvSpPr>
        <p:spPr>
          <a:xfrm>
            <a:off x="612200" y="6510046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”Standard”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DBCAC83-7268-13C1-214A-E72927AB59FE}"/>
              </a:ext>
            </a:extLst>
          </p:cNvPr>
          <p:cNvSpPr txBox="1"/>
          <p:nvPr/>
        </p:nvSpPr>
        <p:spPr>
          <a:xfrm>
            <a:off x="2644428" y="6510045"/>
            <a:ext cx="90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”Dentates”</a:t>
            </a:r>
          </a:p>
        </p:txBody>
      </p:sp>
      <p:pic>
        <p:nvPicPr>
          <p:cNvPr id="87" name="Picture 86" descr="A picture containing antenna&#10;&#10;Description automatically generated">
            <a:extLst>
              <a:ext uri="{FF2B5EF4-FFF2-40B4-BE49-F238E27FC236}">
                <a16:creationId xmlns:a16="http://schemas.microsoft.com/office/drawing/2014/main" id="{16527714-16D4-CAAB-114C-107F956A6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6590284" y="4488814"/>
            <a:ext cx="1570016" cy="287608"/>
          </a:xfrm>
          <a:prstGeom prst="rect">
            <a:avLst/>
          </a:prstGeom>
        </p:spPr>
      </p:pic>
      <p:sp>
        <p:nvSpPr>
          <p:cNvPr id="88" name="Oval 87">
            <a:extLst>
              <a:ext uri="{FF2B5EF4-FFF2-40B4-BE49-F238E27FC236}">
                <a16:creationId xmlns:a16="http://schemas.microsoft.com/office/drawing/2014/main" id="{98E3AA76-0932-C878-485B-594C9A91C554}"/>
              </a:ext>
            </a:extLst>
          </p:cNvPr>
          <p:cNvSpPr>
            <a:spLocks noChangeAspect="1"/>
          </p:cNvSpPr>
          <p:nvPr/>
        </p:nvSpPr>
        <p:spPr>
          <a:xfrm>
            <a:off x="7514676" y="409561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93206B8-32B3-18BF-1564-045DA56706F9}"/>
              </a:ext>
            </a:extLst>
          </p:cNvPr>
          <p:cNvSpPr>
            <a:spLocks noChangeAspect="1"/>
          </p:cNvSpPr>
          <p:nvPr/>
        </p:nvSpPr>
        <p:spPr>
          <a:xfrm>
            <a:off x="7550295" y="384361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F6C1384-99A9-AB05-1A81-551E6B824D94}"/>
              </a:ext>
            </a:extLst>
          </p:cNvPr>
          <p:cNvSpPr>
            <a:spLocks noChangeAspect="1"/>
          </p:cNvSpPr>
          <p:nvPr/>
        </p:nvSpPr>
        <p:spPr>
          <a:xfrm>
            <a:off x="6872972" y="3975716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C916B9E-2D9E-6CC3-D933-9D43F0AC7006}"/>
              </a:ext>
            </a:extLst>
          </p:cNvPr>
          <p:cNvSpPr>
            <a:spLocks noChangeAspect="1"/>
          </p:cNvSpPr>
          <p:nvPr/>
        </p:nvSpPr>
        <p:spPr>
          <a:xfrm>
            <a:off x="6983234" y="3893517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5233E98-B215-4CC4-A251-225634483D47}"/>
              </a:ext>
            </a:extLst>
          </p:cNvPr>
          <p:cNvSpPr>
            <a:spLocks noChangeAspect="1"/>
          </p:cNvSpPr>
          <p:nvPr/>
        </p:nvSpPr>
        <p:spPr>
          <a:xfrm>
            <a:off x="7125183" y="379544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C094859-F620-EFDD-75E1-B77BB1333E3C}"/>
              </a:ext>
            </a:extLst>
          </p:cNvPr>
          <p:cNvCxnSpPr>
            <a:cxnSpLocks/>
          </p:cNvCxnSpPr>
          <p:nvPr/>
        </p:nvCxnSpPr>
        <p:spPr>
          <a:xfrm>
            <a:off x="1061145" y="31083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E164C10-AF52-C4A0-85F3-C8F346BA788C}"/>
              </a:ext>
            </a:extLst>
          </p:cNvPr>
          <p:cNvCxnSpPr>
            <a:cxnSpLocks/>
          </p:cNvCxnSpPr>
          <p:nvPr/>
        </p:nvCxnSpPr>
        <p:spPr>
          <a:xfrm>
            <a:off x="3353298" y="31083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3FAC122-CA87-EBB1-02C9-5CAE894D90A5}"/>
              </a:ext>
            </a:extLst>
          </p:cNvPr>
          <p:cNvCxnSpPr>
            <a:cxnSpLocks/>
          </p:cNvCxnSpPr>
          <p:nvPr/>
        </p:nvCxnSpPr>
        <p:spPr>
          <a:xfrm>
            <a:off x="2813548" y="31083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4992022-5EAB-61F9-5062-83188C7022CE}"/>
              </a:ext>
            </a:extLst>
          </p:cNvPr>
          <p:cNvCxnSpPr>
            <a:cxnSpLocks/>
          </p:cNvCxnSpPr>
          <p:nvPr/>
        </p:nvCxnSpPr>
        <p:spPr>
          <a:xfrm>
            <a:off x="7352018" y="310568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86BB144-8424-E361-BDF3-97525B3227A1}"/>
              </a:ext>
            </a:extLst>
          </p:cNvPr>
          <p:cNvCxnSpPr>
            <a:cxnSpLocks/>
          </p:cNvCxnSpPr>
          <p:nvPr/>
        </p:nvCxnSpPr>
        <p:spPr>
          <a:xfrm>
            <a:off x="3067548" y="44291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154CB70-6038-3C64-6894-6A1CF6BD8A7C}"/>
              </a:ext>
            </a:extLst>
          </p:cNvPr>
          <p:cNvCxnSpPr>
            <a:cxnSpLocks/>
          </p:cNvCxnSpPr>
          <p:nvPr/>
        </p:nvCxnSpPr>
        <p:spPr>
          <a:xfrm>
            <a:off x="5456095" y="3109156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3BC5B25-174F-C36B-9C71-8E3B9D9327F7}"/>
              </a:ext>
            </a:extLst>
          </p:cNvPr>
          <p:cNvCxnSpPr>
            <a:cxnSpLocks/>
          </p:cNvCxnSpPr>
          <p:nvPr/>
        </p:nvCxnSpPr>
        <p:spPr>
          <a:xfrm>
            <a:off x="5058029" y="442593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93DE1B3-FAF6-30E5-4918-076BD29AAC10}"/>
              </a:ext>
            </a:extLst>
          </p:cNvPr>
          <p:cNvCxnSpPr>
            <a:cxnSpLocks/>
          </p:cNvCxnSpPr>
          <p:nvPr/>
        </p:nvCxnSpPr>
        <p:spPr>
          <a:xfrm>
            <a:off x="5738670" y="442551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F7BD204-D9B5-5C40-6C7D-850A16F8B47C}"/>
              </a:ext>
            </a:extLst>
          </p:cNvPr>
          <p:cNvCxnSpPr>
            <a:cxnSpLocks/>
          </p:cNvCxnSpPr>
          <p:nvPr/>
        </p:nvCxnSpPr>
        <p:spPr>
          <a:xfrm>
            <a:off x="5764070" y="5761184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EA9D8EA9-CE18-60D9-026D-67C0C34F0723}"/>
              </a:ext>
            </a:extLst>
          </p:cNvPr>
          <p:cNvCxnSpPr>
            <a:cxnSpLocks/>
          </p:cNvCxnSpPr>
          <p:nvPr/>
        </p:nvCxnSpPr>
        <p:spPr>
          <a:xfrm>
            <a:off x="7672693" y="4418483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5A5A712D-DA5C-3319-9F73-A7E03C13F8DC}"/>
              </a:ext>
            </a:extLst>
          </p:cNvPr>
          <p:cNvCxnSpPr>
            <a:cxnSpLocks/>
          </p:cNvCxnSpPr>
          <p:nvPr/>
        </p:nvCxnSpPr>
        <p:spPr>
          <a:xfrm>
            <a:off x="9207921" y="3109156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E789AC30-02FD-15B4-285E-2A344CD4B587}"/>
              </a:ext>
            </a:extLst>
          </p:cNvPr>
          <p:cNvCxnSpPr>
            <a:cxnSpLocks/>
          </p:cNvCxnSpPr>
          <p:nvPr/>
        </p:nvCxnSpPr>
        <p:spPr>
          <a:xfrm>
            <a:off x="9603914" y="442869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F89A0D0-A861-155F-8179-139A1FF9317F}"/>
              </a:ext>
            </a:extLst>
          </p:cNvPr>
          <p:cNvCxnSpPr>
            <a:cxnSpLocks/>
          </p:cNvCxnSpPr>
          <p:nvPr/>
        </p:nvCxnSpPr>
        <p:spPr>
          <a:xfrm>
            <a:off x="9019578" y="442869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76888BF-D264-2536-8BB1-D71A263733A5}"/>
              </a:ext>
            </a:extLst>
          </p:cNvPr>
          <p:cNvCxnSpPr>
            <a:cxnSpLocks/>
          </p:cNvCxnSpPr>
          <p:nvPr/>
        </p:nvCxnSpPr>
        <p:spPr>
          <a:xfrm flipH="1">
            <a:off x="3615070" y="1732808"/>
            <a:ext cx="1803072" cy="935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8566D21B-4447-C8D3-E88F-D8E0FB7DC1A4}"/>
              </a:ext>
            </a:extLst>
          </p:cNvPr>
          <p:cNvCxnSpPr>
            <a:cxnSpLocks/>
          </p:cNvCxnSpPr>
          <p:nvPr/>
        </p:nvCxnSpPr>
        <p:spPr>
          <a:xfrm flipH="1">
            <a:off x="1616149" y="1540422"/>
            <a:ext cx="3679532" cy="1138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A61484F6-7E47-26D7-75F0-C05D7C9A13A3}"/>
              </a:ext>
            </a:extLst>
          </p:cNvPr>
          <p:cNvCxnSpPr>
            <a:cxnSpLocks/>
          </p:cNvCxnSpPr>
          <p:nvPr/>
        </p:nvCxnSpPr>
        <p:spPr>
          <a:xfrm flipH="1">
            <a:off x="5624623" y="2030819"/>
            <a:ext cx="85061" cy="510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8A4A4C7B-7070-AA0F-7243-DADB24C4EC3E}"/>
              </a:ext>
            </a:extLst>
          </p:cNvPr>
          <p:cNvCxnSpPr>
            <a:cxnSpLocks/>
          </p:cNvCxnSpPr>
          <p:nvPr/>
        </p:nvCxnSpPr>
        <p:spPr>
          <a:xfrm>
            <a:off x="6230679" y="1807535"/>
            <a:ext cx="616688" cy="712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75BFEF8-6106-A274-2A64-D8C44E9A6AD0}"/>
              </a:ext>
            </a:extLst>
          </p:cNvPr>
          <p:cNvCxnSpPr>
            <a:cxnSpLocks/>
          </p:cNvCxnSpPr>
          <p:nvPr/>
        </p:nvCxnSpPr>
        <p:spPr>
          <a:xfrm>
            <a:off x="6379535" y="1658679"/>
            <a:ext cx="2243470" cy="967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9DFFAFF7-2DE9-53F1-166E-851D8A836EDE}"/>
              </a:ext>
            </a:extLst>
          </p:cNvPr>
          <p:cNvCxnSpPr>
            <a:cxnSpLocks/>
          </p:cNvCxnSpPr>
          <p:nvPr/>
        </p:nvCxnSpPr>
        <p:spPr>
          <a:xfrm>
            <a:off x="5460589" y="3567893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3EB5F65-859C-36B2-F538-57704CD25FFC}"/>
              </a:ext>
            </a:extLst>
          </p:cNvPr>
          <p:cNvCxnSpPr>
            <a:cxnSpLocks/>
          </p:cNvCxnSpPr>
          <p:nvPr/>
        </p:nvCxnSpPr>
        <p:spPr>
          <a:xfrm>
            <a:off x="5479899" y="487232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0CAC06CA-491D-7E3F-2061-FB557307F07F}"/>
              </a:ext>
            </a:extLst>
          </p:cNvPr>
          <p:cNvCxnSpPr>
            <a:cxnSpLocks/>
          </p:cNvCxnSpPr>
          <p:nvPr/>
        </p:nvCxnSpPr>
        <p:spPr>
          <a:xfrm>
            <a:off x="3081966" y="3535259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F028C044-AE7B-F67C-9795-50EA3A7A4C8D}"/>
              </a:ext>
            </a:extLst>
          </p:cNvPr>
          <p:cNvCxnSpPr>
            <a:cxnSpLocks/>
          </p:cNvCxnSpPr>
          <p:nvPr/>
        </p:nvCxnSpPr>
        <p:spPr>
          <a:xfrm>
            <a:off x="7376563" y="3557588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BDE780E-E10C-EE07-9ADA-8B4BD2E29D8A}"/>
              </a:ext>
            </a:extLst>
          </p:cNvPr>
          <p:cNvCxnSpPr>
            <a:cxnSpLocks/>
          </p:cNvCxnSpPr>
          <p:nvPr/>
        </p:nvCxnSpPr>
        <p:spPr>
          <a:xfrm>
            <a:off x="9234463" y="361761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0174E7E5-4DD6-9B87-DF20-78EC1178A006}"/>
              </a:ext>
            </a:extLst>
          </p:cNvPr>
          <p:cNvCxnSpPr>
            <a:cxnSpLocks/>
          </p:cNvCxnSpPr>
          <p:nvPr/>
        </p:nvCxnSpPr>
        <p:spPr>
          <a:xfrm>
            <a:off x="1072249" y="3557588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A3435732-1520-4ED7-7B9B-14AFAADE2C6B}"/>
              </a:ext>
            </a:extLst>
          </p:cNvPr>
          <p:cNvCxnSpPr>
            <a:cxnSpLocks/>
          </p:cNvCxnSpPr>
          <p:nvPr/>
        </p:nvCxnSpPr>
        <p:spPr>
          <a:xfrm>
            <a:off x="3089667" y="487232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438BCA7-AE34-4FC8-6354-07B824AB9072}"/>
              </a:ext>
            </a:extLst>
          </p:cNvPr>
          <p:cNvCxnSpPr>
            <a:cxnSpLocks/>
          </p:cNvCxnSpPr>
          <p:nvPr/>
        </p:nvCxnSpPr>
        <p:spPr>
          <a:xfrm>
            <a:off x="4280793" y="2884295"/>
            <a:ext cx="0" cy="39027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3383FCC9-60F5-D025-04B9-85C0EFD26B65}"/>
              </a:ext>
            </a:extLst>
          </p:cNvPr>
          <p:cNvSpPr txBox="1"/>
          <p:nvPr/>
        </p:nvSpPr>
        <p:spPr>
          <a:xfrm>
            <a:off x="10403477" y="6515153"/>
            <a:ext cx="1510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”CO</a:t>
            </a:r>
            <a:r>
              <a:rPr lang="da-DK" sz="1200" baseline="-25000" dirty="0"/>
              <a:t>2</a:t>
            </a:r>
            <a:r>
              <a:rPr lang="da-DK" sz="1200" dirty="0"/>
              <a:t>RR at the end”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7BBBDA3-59BD-8B79-51B2-C3D740C67C00}"/>
              </a:ext>
            </a:extLst>
          </p:cNvPr>
          <p:cNvCxnSpPr>
            <a:cxnSpLocks/>
          </p:cNvCxnSpPr>
          <p:nvPr/>
        </p:nvCxnSpPr>
        <p:spPr>
          <a:xfrm>
            <a:off x="6428560" y="1566494"/>
            <a:ext cx="3959449" cy="11448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Picture 122" descr="A picture containing antenna&#10;&#10;Description automatically generated">
            <a:extLst>
              <a:ext uri="{FF2B5EF4-FFF2-40B4-BE49-F238E27FC236}">
                <a16:creationId xmlns:a16="http://schemas.microsoft.com/office/drawing/2014/main" id="{D4AAF295-EE98-8FE3-8026-C54940A421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10336772" y="3183100"/>
            <a:ext cx="1570016" cy="287608"/>
          </a:xfrm>
          <a:prstGeom prst="rect">
            <a:avLst/>
          </a:prstGeom>
        </p:spPr>
      </p:pic>
      <p:sp>
        <p:nvSpPr>
          <p:cNvPr id="125" name="Oval 124">
            <a:extLst>
              <a:ext uri="{FF2B5EF4-FFF2-40B4-BE49-F238E27FC236}">
                <a16:creationId xmlns:a16="http://schemas.microsoft.com/office/drawing/2014/main" id="{148C1D59-6B51-9E9C-221A-545334E36D61}"/>
              </a:ext>
            </a:extLst>
          </p:cNvPr>
          <p:cNvSpPr>
            <a:spLocks noChangeAspect="1"/>
          </p:cNvSpPr>
          <p:nvPr/>
        </p:nvSpPr>
        <p:spPr>
          <a:xfrm>
            <a:off x="10932132" y="2789889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E8E3C03-E7D2-05D1-3205-2A6E8C36E68E}"/>
              </a:ext>
            </a:extLst>
          </p:cNvPr>
          <p:cNvSpPr>
            <a:spLocks noChangeAspect="1"/>
          </p:cNvSpPr>
          <p:nvPr/>
        </p:nvSpPr>
        <p:spPr>
          <a:xfrm>
            <a:off x="11239068" y="274474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896006DB-82EB-DBCF-B03E-8A7E3FD48F0A}"/>
              </a:ext>
            </a:extLst>
          </p:cNvPr>
          <p:cNvSpPr>
            <a:spLocks noChangeAspect="1"/>
          </p:cNvSpPr>
          <p:nvPr/>
        </p:nvSpPr>
        <p:spPr>
          <a:xfrm>
            <a:off x="10749110" y="263690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3360E57D-25FD-B7B3-A765-EE6C90323D8F}"/>
              </a:ext>
            </a:extLst>
          </p:cNvPr>
          <p:cNvSpPr>
            <a:spLocks noChangeAspect="1"/>
          </p:cNvSpPr>
          <p:nvPr/>
        </p:nvSpPr>
        <p:spPr>
          <a:xfrm>
            <a:off x="10687210" y="274474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37" name="Picture 136" descr="A picture containing antenna&#10;&#10;Description automatically generated">
            <a:extLst>
              <a:ext uri="{FF2B5EF4-FFF2-40B4-BE49-F238E27FC236}">
                <a16:creationId xmlns:a16="http://schemas.microsoft.com/office/drawing/2014/main" id="{0C99848E-E3CA-0F73-BC8C-E3DC234C61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10336772" y="4502251"/>
            <a:ext cx="1570016" cy="287608"/>
          </a:xfrm>
          <a:prstGeom prst="rect">
            <a:avLst/>
          </a:prstGeom>
        </p:spPr>
      </p:pic>
      <p:sp>
        <p:nvSpPr>
          <p:cNvPr id="138" name="Oval 137">
            <a:extLst>
              <a:ext uri="{FF2B5EF4-FFF2-40B4-BE49-F238E27FC236}">
                <a16:creationId xmlns:a16="http://schemas.microsoft.com/office/drawing/2014/main" id="{C8A69C13-4828-C58E-F46F-2240962D9018}"/>
              </a:ext>
            </a:extLst>
          </p:cNvPr>
          <p:cNvSpPr>
            <a:spLocks noChangeAspect="1"/>
          </p:cNvSpPr>
          <p:nvPr/>
        </p:nvSpPr>
        <p:spPr>
          <a:xfrm>
            <a:off x="10938482" y="394189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0B2C1D78-C176-DBE4-11E0-DF9C274BEC59}"/>
              </a:ext>
            </a:extLst>
          </p:cNvPr>
          <p:cNvSpPr>
            <a:spLocks noChangeAspect="1"/>
          </p:cNvSpPr>
          <p:nvPr/>
        </p:nvSpPr>
        <p:spPr>
          <a:xfrm>
            <a:off x="11255250" y="392624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014B8CD4-2612-F8AF-D71A-7083DDBC3A2B}"/>
              </a:ext>
            </a:extLst>
          </p:cNvPr>
          <p:cNvSpPr>
            <a:spLocks noChangeAspect="1"/>
          </p:cNvSpPr>
          <p:nvPr/>
        </p:nvSpPr>
        <p:spPr>
          <a:xfrm>
            <a:off x="10693560" y="4014734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D898ACD2-6D9C-FA6F-EFB4-E1A8C8D4FA98}"/>
              </a:ext>
            </a:extLst>
          </p:cNvPr>
          <p:cNvCxnSpPr>
            <a:cxnSpLocks/>
          </p:cNvCxnSpPr>
          <p:nvPr/>
        </p:nvCxnSpPr>
        <p:spPr>
          <a:xfrm>
            <a:off x="11091035" y="3113495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6889B7E-72EA-06C4-2129-99DD18E12174}"/>
              </a:ext>
            </a:extLst>
          </p:cNvPr>
          <p:cNvCxnSpPr>
            <a:cxnSpLocks/>
          </p:cNvCxnSpPr>
          <p:nvPr/>
        </p:nvCxnSpPr>
        <p:spPr>
          <a:xfrm>
            <a:off x="11102139" y="3562776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" name="Picture 142" descr="A picture containing antenna&#10;&#10;Description automatically generated">
            <a:extLst>
              <a:ext uri="{FF2B5EF4-FFF2-40B4-BE49-F238E27FC236}">
                <a16:creationId xmlns:a16="http://schemas.microsoft.com/office/drawing/2014/main" id="{0BC15574-6677-3BF1-A46F-4470BF0597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10329111" y="5823179"/>
            <a:ext cx="1570016" cy="287608"/>
          </a:xfrm>
          <a:prstGeom prst="rect">
            <a:avLst/>
          </a:prstGeom>
        </p:spPr>
      </p:pic>
      <p:sp>
        <p:nvSpPr>
          <p:cNvPr id="144" name="Oval 143">
            <a:extLst>
              <a:ext uri="{FF2B5EF4-FFF2-40B4-BE49-F238E27FC236}">
                <a16:creationId xmlns:a16="http://schemas.microsoft.com/office/drawing/2014/main" id="{DF9028B8-806E-52D4-B758-378D54307DFD}"/>
              </a:ext>
            </a:extLst>
          </p:cNvPr>
          <p:cNvSpPr>
            <a:spLocks noChangeAspect="1"/>
          </p:cNvSpPr>
          <p:nvPr/>
        </p:nvSpPr>
        <p:spPr>
          <a:xfrm>
            <a:off x="11215959" y="542996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A56A453F-2848-A25D-E1EF-DE48C85C6A4A}"/>
              </a:ext>
            </a:extLst>
          </p:cNvPr>
          <p:cNvSpPr>
            <a:spLocks noChangeAspect="1"/>
          </p:cNvSpPr>
          <p:nvPr/>
        </p:nvSpPr>
        <p:spPr>
          <a:xfrm>
            <a:off x="11254947" y="517867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C8C9DBC0-1AB0-640C-B7C5-308755143B19}"/>
              </a:ext>
            </a:extLst>
          </p:cNvPr>
          <p:cNvSpPr>
            <a:spLocks noChangeAspect="1"/>
          </p:cNvSpPr>
          <p:nvPr/>
        </p:nvSpPr>
        <p:spPr>
          <a:xfrm>
            <a:off x="10774713" y="515712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08ED4D89-7B46-EC5A-2148-31F04B7C9666}"/>
              </a:ext>
            </a:extLst>
          </p:cNvPr>
          <p:cNvSpPr>
            <a:spLocks noChangeAspect="1"/>
          </p:cNvSpPr>
          <p:nvPr/>
        </p:nvSpPr>
        <p:spPr>
          <a:xfrm>
            <a:off x="10683317" y="526178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D838267A-B4C2-C0B0-B3A2-3172332ADA53}"/>
              </a:ext>
            </a:extLst>
          </p:cNvPr>
          <p:cNvSpPr>
            <a:spLocks noChangeAspect="1"/>
          </p:cNvSpPr>
          <p:nvPr/>
        </p:nvSpPr>
        <p:spPr>
          <a:xfrm>
            <a:off x="10585417" y="540578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080A8A3D-B098-9220-323D-31F6A52E4509}"/>
              </a:ext>
            </a:extLst>
          </p:cNvPr>
          <p:cNvCxnSpPr>
            <a:cxnSpLocks/>
          </p:cNvCxnSpPr>
          <p:nvPr/>
        </p:nvCxnSpPr>
        <p:spPr>
          <a:xfrm>
            <a:off x="11371472" y="5754124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6F6D997-4F74-AC47-5830-52D2A561D608}"/>
              </a:ext>
            </a:extLst>
          </p:cNvPr>
          <p:cNvCxnSpPr>
            <a:cxnSpLocks/>
          </p:cNvCxnSpPr>
          <p:nvPr/>
        </p:nvCxnSpPr>
        <p:spPr>
          <a:xfrm>
            <a:off x="11087301" y="486526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F5B21B04-00DB-8015-F1A7-581A98F7A8DA}"/>
              </a:ext>
            </a:extLst>
          </p:cNvPr>
          <p:cNvSpPr/>
          <p:nvPr/>
        </p:nvSpPr>
        <p:spPr>
          <a:xfrm>
            <a:off x="4582274" y="3701445"/>
            <a:ext cx="1824662" cy="128691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1567234-7CA4-5838-30CE-9EEB7E9BEF09}"/>
              </a:ext>
            </a:extLst>
          </p:cNvPr>
          <p:cNvSpPr/>
          <p:nvPr/>
        </p:nvSpPr>
        <p:spPr>
          <a:xfrm>
            <a:off x="8317631" y="3706767"/>
            <a:ext cx="1824662" cy="128691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636216-C91F-9277-37F4-7212D2C28A7F}"/>
              </a:ext>
            </a:extLst>
          </p:cNvPr>
          <p:cNvSpPr txBox="1"/>
          <p:nvPr/>
        </p:nvSpPr>
        <p:spPr>
          <a:xfrm>
            <a:off x="6764813" y="5296738"/>
            <a:ext cx="1317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Missing data!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C48DD4F-984C-C470-E7CA-2ED462A3BD03}"/>
              </a:ext>
            </a:extLst>
          </p:cNvPr>
          <p:cNvCxnSpPr/>
          <p:nvPr/>
        </p:nvCxnSpPr>
        <p:spPr>
          <a:xfrm flipH="1" flipV="1">
            <a:off x="6379535" y="4872327"/>
            <a:ext cx="385278" cy="3458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7AC95DC-B4C1-B9BB-84E1-3A77D5B1437C}"/>
              </a:ext>
            </a:extLst>
          </p:cNvPr>
          <p:cNvCxnSpPr>
            <a:cxnSpLocks/>
          </p:cNvCxnSpPr>
          <p:nvPr/>
        </p:nvCxnSpPr>
        <p:spPr>
          <a:xfrm flipV="1">
            <a:off x="8098792" y="4890977"/>
            <a:ext cx="396622" cy="3201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269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4CA95-0928-5BF0-DF7B-77DB53046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4918425" cy="465076"/>
          </a:xfrm>
        </p:spPr>
        <p:txBody>
          <a:bodyPr/>
          <a:lstStyle/>
          <a:p>
            <a:r>
              <a:rPr lang="en-GB" dirty="0"/>
              <a:t>DFT calculations performed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D4CF5-1571-3F17-1549-1CBE7BF4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01.05.2023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B7E300-7EC8-7704-30B8-922A81B38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15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85A07A-FBAF-1EAF-9DE0-C274593AEA19}"/>
              </a:ext>
            </a:extLst>
          </p:cNvPr>
          <p:cNvSpPr txBox="1"/>
          <p:nvPr/>
        </p:nvSpPr>
        <p:spPr>
          <a:xfrm>
            <a:off x="2985912" y="3651774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7" name="Picture 6" descr="A picture containing antenna&#10;&#10;Description automatically generated">
            <a:extLst>
              <a:ext uri="{FF2B5EF4-FFF2-40B4-BE49-F238E27FC236}">
                <a16:creationId xmlns:a16="http://schemas.microsoft.com/office/drawing/2014/main" id="{71DB4306-F4A0-F47D-EC2D-D86A5CA39A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3076698" y="3356256"/>
            <a:ext cx="1570016" cy="28760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9C9C8BD-1ED4-6DA0-F1CD-96B54822BF57}"/>
              </a:ext>
            </a:extLst>
          </p:cNvPr>
          <p:cNvSpPr>
            <a:spLocks noChangeAspect="1"/>
          </p:cNvSpPr>
          <p:nvPr/>
        </p:nvSpPr>
        <p:spPr>
          <a:xfrm>
            <a:off x="4014414" y="290948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1231AA-7A9F-9696-A095-24ED68172897}"/>
              </a:ext>
            </a:extLst>
          </p:cNvPr>
          <p:cNvSpPr>
            <a:spLocks noChangeAspect="1"/>
          </p:cNvSpPr>
          <p:nvPr/>
        </p:nvSpPr>
        <p:spPr>
          <a:xfrm>
            <a:off x="3478816" y="296606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21385D-3879-D594-A319-433DA6B91C84}"/>
              </a:ext>
            </a:extLst>
          </p:cNvPr>
          <p:cNvSpPr>
            <a:spLocks noChangeAspect="1"/>
          </p:cNvSpPr>
          <p:nvPr/>
        </p:nvSpPr>
        <p:spPr>
          <a:xfrm>
            <a:off x="3396815" y="294148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A5CE05-4D1C-E0F1-1157-53E695861C0D}"/>
              </a:ext>
            </a:extLst>
          </p:cNvPr>
          <p:cNvCxnSpPr>
            <a:cxnSpLocks/>
          </p:cNvCxnSpPr>
          <p:nvPr/>
        </p:nvCxnSpPr>
        <p:spPr>
          <a:xfrm>
            <a:off x="3606120" y="3231212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48E13A-E78F-FBD8-130E-30BCE497661A}"/>
              </a:ext>
            </a:extLst>
          </p:cNvPr>
          <p:cNvCxnSpPr>
            <a:cxnSpLocks/>
          </p:cNvCxnSpPr>
          <p:nvPr/>
        </p:nvCxnSpPr>
        <p:spPr>
          <a:xfrm>
            <a:off x="4173317" y="3221587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6202AB7-2761-CF33-1999-6F011D3DC8FE}"/>
              </a:ext>
            </a:extLst>
          </p:cNvPr>
          <p:cNvSpPr>
            <a:spLocks noChangeAspect="1"/>
          </p:cNvSpPr>
          <p:nvPr/>
        </p:nvSpPr>
        <p:spPr>
          <a:xfrm>
            <a:off x="4047317" y="2651587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1F7A54-63F6-41C5-CCC9-4C5919823952}"/>
              </a:ext>
            </a:extLst>
          </p:cNvPr>
          <p:cNvSpPr txBox="1"/>
          <p:nvPr/>
        </p:nvSpPr>
        <p:spPr>
          <a:xfrm>
            <a:off x="3906251" y="3651773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7F862-D432-FCD0-208F-797423363CF7}"/>
              </a:ext>
            </a:extLst>
          </p:cNvPr>
          <p:cNvSpPr txBox="1"/>
          <p:nvPr/>
        </p:nvSpPr>
        <p:spPr>
          <a:xfrm>
            <a:off x="2946661" y="2365629"/>
            <a:ext cx="169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*CO + *OH on all sites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8425E4-5A84-AA6D-8863-78FF69B52617}"/>
              </a:ext>
            </a:extLst>
          </p:cNvPr>
          <p:cNvSpPr txBox="1"/>
          <p:nvPr/>
        </p:nvSpPr>
        <p:spPr>
          <a:xfrm>
            <a:off x="5271315" y="3675657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18" name="Picture 17" descr="A picture containing antenna&#10;&#10;Description automatically generated">
            <a:extLst>
              <a:ext uri="{FF2B5EF4-FFF2-40B4-BE49-F238E27FC236}">
                <a16:creationId xmlns:a16="http://schemas.microsoft.com/office/drawing/2014/main" id="{A663EDE7-34F4-0039-EE4C-276FE3842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358399" y="3362179"/>
            <a:ext cx="1570016" cy="28760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4CBEB47A-9392-6D5C-B2E4-6A1FBE512C88}"/>
              </a:ext>
            </a:extLst>
          </p:cNvPr>
          <p:cNvSpPr>
            <a:spLocks noChangeAspect="1"/>
          </p:cNvSpPr>
          <p:nvPr/>
        </p:nvSpPr>
        <p:spPr>
          <a:xfrm>
            <a:off x="6237444" y="291541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5C5C8C6-3AC6-0ECF-4CE6-326A058E1677}"/>
              </a:ext>
            </a:extLst>
          </p:cNvPr>
          <p:cNvSpPr>
            <a:spLocks noChangeAspect="1"/>
          </p:cNvSpPr>
          <p:nvPr/>
        </p:nvSpPr>
        <p:spPr>
          <a:xfrm>
            <a:off x="5701846" y="297198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A5CC91-1760-895C-ED42-D12DC6DA2120}"/>
              </a:ext>
            </a:extLst>
          </p:cNvPr>
          <p:cNvSpPr>
            <a:spLocks noChangeAspect="1"/>
          </p:cNvSpPr>
          <p:nvPr/>
        </p:nvSpPr>
        <p:spPr>
          <a:xfrm>
            <a:off x="5619845" y="294740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79572E7-6941-5F13-BA18-40A7CF1CEA28}"/>
              </a:ext>
            </a:extLst>
          </p:cNvPr>
          <p:cNvCxnSpPr>
            <a:cxnSpLocks/>
          </p:cNvCxnSpPr>
          <p:nvPr/>
        </p:nvCxnSpPr>
        <p:spPr>
          <a:xfrm>
            <a:off x="5829150" y="323713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FC8251-E8EC-E432-4619-0B4F63EF1BD2}"/>
              </a:ext>
            </a:extLst>
          </p:cNvPr>
          <p:cNvCxnSpPr>
            <a:cxnSpLocks/>
          </p:cNvCxnSpPr>
          <p:nvPr/>
        </p:nvCxnSpPr>
        <p:spPr>
          <a:xfrm>
            <a:off x="6396347" y="322751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0615FB21-ED49-0236-D3B0-90F7C259C051}"/>
              </a:ext>
            </a:extLst>
          </p:cNvPr>
          <p:cNvSpPr>
            <a:spLocks noChangeAspect="1"/>
          </p:cNvSpPr>
          <p:nvPr/>
        </p:nvSpPr>
        <p:spPr>
          <a:xfrm>
            <a:off x="6270347" y="265751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19519D-E12B-3C0F-2BC3-B4990A57C0D8}"/>
              </a:ext>
            </a:extLst>
          </p:cNvPr>
          <p:cNvSpPr txBox="1"/>
          <p:nvPr/>
        </p:nvSpPr>
        <p:spPr>
          <a:xfrm>
            <a:off x="6309569" y="3682461"/>
            <a:ext cx="127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 best site/slabs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B27764-EBB8-949E-6056-3942A91DAAFB}"/>
              </a:ext>
            </a:extLst>
          </p:cNvPr>
          <p:cNvSpPr txBox="1"/>
          <p:nvPr/>
        </p:nvSpPr>
        <p:spPr>
          <a:xfrm>
            <a:off x="5331240" y="2365629"/>
            <a:ext cx="1827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*CO + *OH on best sites</a:t>
            </a:r>
          </a:p>
        </p:txBody>
      </p:sp>
      <p:pic>
        <p:nvPicPr>
          <p:cNvPr id="33" name="Picture 32" descr="Chart, bubble chart&#10;&#10;Description automatically generated">
            <a:extLst>
              <a:ext uri="{FF2B5EF4-FFF2-40B4-BE49-F238E27FC236}">
                <a16:creationId xmlns:a16="http://schemas.microsoft.com/office/drawing/2014/main" id="{F1BF99C9-B1D3-A768-F8FA-F96857D78C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63" t="26307" r="21109" b="28616"/>
          <a:stretch/>
        </p:blipFill>
        <p:spPr>
          <a:xfrm>
            <a:off x="2803931" y="4028090"/>
            <a:ext cx="2103461" cy="1622768"/>
          </a:xfrm>
          <a:prstGeom prst="rect">
            <a:avLst/>
          </a:prstGeom>
        </p:spPr>
      </p:pic>
      <p:pic>
        <p:nvPicPr>
          <p:cNvPr id="35" name="Picture 34" descr="Chart, bubble chart&#10;&#10;Description automatically generated">
            <a:extLst>
              <a:ext uri="{FF2B5EF4-FFF2-40B4-BE49-F238E27FC236}">
                <a16:creationId xmlns:a16="http://schemas.microsoft.com/office/drawing/2014/main" id="{4CCF5A82-ED85-9DA0-04F9-40382B6D07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27" t="26184" r="22179" b="33855"/>
          <a:stretch/>
        </p:blipFill>
        <p:spPr>
          <a:xfrm>
            <a:off x="5110381" y="4028090"/>
            <a:ext cx="2069254" cy="1438583"/>
          </a:xfrm>
          <a:prstGeom prst="rect">
            <a:avLst/>
          </a:prstGeom>
        </p:spPr>
      </p:pic>
      <p:pic>
        <p:nvPicPr>
          <p:cNvPr id="37" name="Picture 36" descr="Chart, bubble chart&#10;&#10;Description automatically generated">
            <a:extLst>
              <a:ext uri="{FF2B5EF4-FFF2-40B4-BE49-F238E27FC236}">
                <a16:creationId xmlns:a16="http://schemas.microsoft.com/office/drawing/2014/main" id="{F1852AAA-8FD1-24B1-6793-BA8C6AB06D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27" t="26651" r="22345" b="28272"/>
          <a:stretch/>
        </p:blipFill>
        <p:spPr>
          <a:xfrm>
            <a:off x="497481" y="4068654"/>
            <a:ext cx="2103461" cy="162276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F62A83B-A956-8360-88E2-23687AA3F2F9}"/>
              </a:ext>
            </a:extLst>
          </p:cNvPr>
          <p:cNvSpPr txBox="1"/>
          <p:nvPr/>
        </p:nvSpPr>
        <p:spPr>
          <a:xfrm>
            <a:off x="666780" y="3682758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39" name="Picture 38" descr="A picture containing antenna&#10;&#10;Description automatically generated">
            <a:extLst>
              <a:ext uri="{FF2B5EF4-FFF2-40B4-BE49-F238E27FC236}">
                <a16:creationId xmlns:a16="http://schemas.microsoft.com/office/drawing/2014/main" id="{6223B09F-AAC0-9570-DB6D-A57DFCEBB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745153" y="3368669"/>
            <a:ext cx="1570016" cy="287608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3D1CF660-735D-8B7F-EA1E-E8169E232B66}"/>
              </a:ext>
            </a:extLst>
          </p:cNvPr>
          <p:cNvSpPr>
            <a:spLocks noChangeAspect="1"/>
          </p:cNvSpPr>
          <p:nvPr/>
        </p:nvSpPr>
        <p:spPr>
          <a:xfrm>
            <a:off x="1649524" y="292190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17B3D80-37BB-25C4-F725-9445F70F675E}"/>
              </a:ext>
            </a:extLst>
          </p:cNvPr>
          <p:cNvSpPr>
            <a:spLocks noChangeAspect="1"/>
          </p:cNvSpPr>
          <p:nvPr/>
        </p:nvSpPr>
        <p:spPr>
          <a:xfrm>
            <a:off x="1437776" y="279750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618B846-4C3B-98FA-3F35-A571972F19A7}"/>
              </a:ext>
            </a:extLst>
          </p:cNvPr>
          <p:cNvSpPr>
            <a:spLocks noChangeAspect="1"/>
          </p:cNvSpPr>
          <p:nvPr/>
        </p:nvSpPr>
        <p:spPr>
          <a:xfrm>
            <a:off x="1603651" y="270624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65C59B0-355F-C017-AD4E-0CB5165C3EB2}"/>
              </a:ext>
            </a:extLst>
          </p:cNvPr>
          <p:cNvCxnSpPr>
            <a:cxnSpLocks/>
          </p:cNvCxnSpPr>
          <p:nvPr/>
        </p:nvCxnSpPr>
        <p:spPr>
          <a:xfrm>
            <a:off x="1250755" y="324362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6DCF99-A2C6-632A-4F77-35BE877247D3}"/>
              </a:ext>
            </a:extLst>
          </p:cNvPr>
          <p:cNvCxnSpPr>
            <a:cxnSpLocks/>
          </p:cNvCxnSpPr>
          <p:nvPr/>
        </p:nvCxnSpPr>
        <p:spPr>
          <a:xfrm>
            <a:off x="1808427" y="323400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07DC1DBE-E8E0-2C8F-88D6-C25F816F5C55}"/>
              </a:ext>
            </a:extLst>
          </p:cNvPr>
          <p:cNvSpPr>
            <a:spLocks noChangeAspect="1"/>
          </p:cNvSpPr>
          <p:nvPr/>
        </p:nvSpPr>
        <p:spPr>
          <a:xfrm>
            <a:off x="1928830" y="280612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80D76D-1726-B46C-8638-D0EE47E07BB0}"/>
              </a:ext>
            </a:extLst>
          </p:cNvPr>
          <p:cNvSpPr txBox="1"/>
          <p:nvPr/>
        </p:nvSpPr>
        <p:spPr>
          <a:xfrm>
            <a:off x="1627526" y="3683979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11AED6-7878-1D13-9331-AB64ED87CAAA}"/>
              </a:ext>
            </a:extLst>
          </p:cNvPr>
          <p:cNvSpPr txBox="1"/>
          <p:nvPr/>
        </p:nvSpPr>
        <p:spPr>
          <a:xfrm>
            <a:off x="713635" y="2365629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*COOH + *H on all sites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50E9098-C749-86AE-408E-61B6B0AF9691}"/>
              </a:ext>
            </a:extLst>
          </p:cNvPr>
          <p:cNvSpPr txBox="1"/>
          <p:nvPr/>
        </p:nvSpPr>
        <p:spPr>
          <a:xfrm>
            <a:off x="660618" y="3921315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EB7BCF3-74D3-5DEC-63D7-EAA3B93AF0BD}"/>
              </a:ext>
            </a:extLst>
          </p:cNvPr>
          <p:cNvSpPr txBox="1"/>
          <p:nvPr/>
        </p:nvSpPr>
        <p:spPr>
          <a:xfrm>
            <a:off x="1570239" y="3344464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815842A-8FFC-1CB7-6881-E362867C54F4}"/>
              </a:ext>
            </a:extLst>
          </p:cNvPr>
          <p:cNvSpPr txBox="1"/>
          <p:nvPr/>
        </p:nvSpPr>
        <p:spPr>
          <a:xfrm>
            <a:off x="3895035" y="3341576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B5D2421-8E5A-5E10-4073-F569673907D2}"/>
              </a:ext>
            </a:extLst>
          </p:cNvPr>
          <p:cNvSpPr txBox="1"/>
          <p:nvPr/>
        </p:nvSpPr>
        <p:spPr>
          <a:xfrm>
            <a:off x="5549564" y="3347893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994B11-3115-F930-F1EB-1885D11A12E7}"/>
              </a:ext>
            </a:extLst>
          </p:cNvPr>
          <p:cNvSpPr txBox="1"/>
          <p:nvPr/>
        </p:nvSpPr>
        <p:spPr>
          <a:xfrm>
            <a:off x="3326533" y="3348963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A008C2-9B4D-38A5-8B9B-6DCB6EE1D3E9}"/>
              </a:ext>
            </a:extLst>
          </p:cNvPr>
          <p:cNvSpPr txBox="1"/>
          <p:nvPr/>
        </p:nvSpPr>
        <p:spPr>
          <a:xfrm>
            <a:off x="6118065" y="3357124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26AF387-8CE1-5088-C52B-3E48246A6FA5}"/>
              </a:ext>
            </a:extLst>
          </p:cNvPr>
          <p:cNvSpPr>
            <a:spLocks noChangeAspect="1"/>
          </p:cNvSpPr>
          <p:nvPr/>
        </p:nvSpPr>
        <p:spPr>
          <a:xfrm>
            <a:off x="1194076" y="314439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A0E868-3883-E382-6ADA-1378A62B408F}"/>
              </a:ext>
            </a:extLst>
          </p:cNvPr>
          <p:cNvSpPr txBox="1"/>
          <p:nvPr/>
        </p:nvSpPr>
        <p:spPr>
          <a:xfrm>
            <a:off x="857832" y="3344464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Hollow-site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3A696CC-F25D-B2F3-CF59-82BC5468A2CA}"/>
              </a:ext>
            </a:extLst>
          </p:cNvPr>
          <p:cNvSpPr txBox="1"/>
          <p:nvPr/>
        </p:nvSpPr>
        <p:spPr>
          <a:xfrm>
            <a:off x="7898576" y="3625900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58" name="Picture 57" descr="A picture containing antenna&#10;&#10;Description automatically generated">
            <a:extLst>
              <a:ext uri="{FF2B5EF4-FFF2-40B4-BE49-F238E27FC236}">
                <a16:creationId xmlns:a16="http://schemas.microsoft.com/office/drawing/2014/main" id="{F418359C-BE9D-D3F6-7449-AC0DB139A3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7649346" y="3370018"/>
            <a:ext cx="1570016" cy="287608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1E0867F7-9CD8-77E3-88C2-C52D759FAC95}"/>
              </a:ext>
            </a:extLst>
          </p:cNvPr>
          <p:cNvSpPr txBox="1"/>
          <p:nvPr/>
        </p:nvSpPr>
        <p:spPr>
          <a:xfrm>
            <a:off x="8107181" y="2923221"/>
            <a:ext cx="654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Slabs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7B4846C-83E2-EB55-4B8B-D2C0FAD18744}"/>
              </a:ext>
            </a:extLst>
          </p:cNvPr>
          <p:cNvSpPr txBox="1"/>
          <p:nvPr/>
        </p:nvSpPr>
        <p:spPr>
          <a:xfrm>
            <a:off x="7895390" y="3813521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73" name="Picture 72" descr="A picture containing antenna&#10;&#10;Description automatically generated">
            <a:extLst>
              <a:ext uri="{FF2B5EF4-FFF2-40B4-BE49-F238E27FC236}">
                <a16:creationId xmlns:a16="http://schemas.microsoft.com/office/drawing/2014/main" id="{A01EEC76-9585-E312-C1EF-6ECB0FAB9D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9955795" y="3370018"/>
            <a:ext cx="1570016" cy="287608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6E0AA09-41B7-8E27-A110-CA5B19157295}"/>
              </a:ext>
            </a:extLst>
          </p:cNvPr>
          <p:cNvSpPr txBox="1"/>
          <p:nvPr/>
        </p:nvSpPr>
        <p:spPr>
          <a:xfrm>
            <a:off x="10413630" y="2923221"/>
            <a:ext cx="654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Slabs</a:t>
            </a:r>
          </a:p>
        </p:txBody>
      </p:sp>
      <p:pic>
        <p:nvPicPr>
          <p:cNvPr id="78" name="Picture 77" descr="Chart, bubble chart&#10;&#10;Description automatically generated">
            <a:extLst>
              <a:ext uri="{FF2B5EF4-FFF2-40B4-BE49-F238E27FC236}">
                <a16:creationId xmlns:a16="http://schemas.microsoft.com/office/drawing/2014/main" id="{2B9A2CF1-EFEE-3235-56FC-DC9C69B7CF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356" t="26889" r="22197" b="30417"/>
          <a:stretch/>
        </p:blipFill>
        <p:spPr>
          <a:xfrm>
            <a:off x="7382624" y="4009390"/>
            <a:ext cx="2103461" cy="15174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DD591CD-99CE-937D-D188-B6053B1717C4}"/>
              </a:ext>
            </a:extLst>
          </p:cNvPr>
          <p:cNvSpPr txBox="1"/>
          <p:nvPr/>
        </p:nvSpPr>
        <p:spPr>
          <a:xfrm>
            <a:off x="2987956" y="388959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6B7A70-8CA3-9935-5FBD-FC74083EBFB6}"/>
              </a:ext>
            </a:extLst>
          </p:cNvPr>
          <p:cNvSpPr txBox="1"/>
          <p:nvPr/>
        </p:nvSpPr>
        <p:spPr>
          <a:xfrm>
            <a:off x="5265748" y="3885414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pic>
        <p:nvPicPr>
          <p:cNvPr id="28" name="Picture 27" descr="Bubble chart&#10;&#10;Description automatically generated">
            <a:extLst>
              <a:ext uri="{FF2B5EF4-FFF2-40B4-BE49-F238E27FC236}">
                <a16:creationId xmlns:a16="http://schemas.microsoft.com/office/drawing/2014/main" id="{FA526EED-E67E-0BFD-A4B5-021AA0A9298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759" t="23254" r="20239" b="30017"/>
          <a:stretch/>
        </p:blipFill>
        <p:spPr>
          <a:xfrm>
            <a:off x="9800404" y="4023913"/>
            <a:ext cx="1844749" cy="151401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0F36786-DD86-CBBF-15E5-1C375756DFAA}"/>
              </a:ext>
            </a:extLst>
          </p:cNvPr>
          <p:cNvSpPr txBox="1"/>
          <p:nvPr/>
        </p:nvSpPr>
        <p:spPr>
          <a:xfrm>
            <a:off x="10151948" y="370227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</p:spTree>
    <p:extLst>
      <p:ext uri="{BB962C8B-B14F-4D97-AF65-F5344CB8AC3E}">
        <p14:creationId xmlns:p14="http://schemas.microsoft.com/office/powerpoint/2010/main" val="65144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  <p:bldP spid="10" grpId="0" animBg="1"/>
      <p:bldP spid="13" grpId="0" animBg="1"/>
      <p:bldP spid="14" grpId="0"/>
      <p:bldP spid="15" grpId="0"/>
      <p:bldP spid="17" grpId="0"/>
      <p:bldP spid="19" grpId="0" animBg="1"/>
      <p:bldP spid="20" grpId="0" animBg="1"/>
      <p:bldP spid="21" grpId="0" animBg="1"/>
      <p:bldP spid="24" grpId="0" animBg="1"/>
      <p:bldP spid="25" grpId="0"/>
      <p:bldP spid="26" grpId="0"/>
      <p:bldP spid="38" grpId="0"/>
      <p:bldP spid="40" grpId="0" animBg="1"/>
      <p:bldP spid="41" grpId="0" animBg="1"/>
      <p:bldP spid="42" grpId="0" animBg="1"/>
      <p:bldP spid="45" grpId="0" animBg="1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 animBg="1"/>
      <p:bldP spid="55" grpId="0"/>
      <p:bldP spid="57" grpId="0"/>
      <p:bldP spid="66" grpId="0"/>
      <p:bldP spid="72" grpId="0"/>
      <p:bldP spid="74" grpId="0"/>
      <p:bldP spid="16" grpId="0"/>
      <p:bldP spid="27" grpId="0"/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4CA95-0928-5BF0-DF7B-77DB53046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4918425" cy="465076"/>
          </a:xfrm>
        </p:spPr>
        <p:txBody>
          <a:bodyPr/>
          <a:lstStyle/>
          <a:p>
            <a:r>
              <a:rPr lang="en-GB" dirty="0"/>
              <a:t>DFT calculations performed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D4CF5-1571-3F17-1549-1CBE7BF4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01.05.2023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B7E300-7EC8-7704-30B8-922A81B38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16</a:t>
            </a:fld>
            <a:endParaRPr lang="da-DK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8425E4-5A84-AA6D-8863-78FF69B52617}"/>
              </a:ext>
            </a:extLst>
          </p:cNvPr>
          <p:cNvSpPr txBox="1"/>
          <p:nvPr/>
        </p:nvSpPr>
        <p:spPr>
          <a:xfrm>
            <a:off x="5271315" y="3675657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18" name="Picture 17" descr="A picture containing antenna&#10;&#10;Description automatically generated">
            <a:extLst>
              <a:ext uri="{FF2B5EF4-FFF2-40B4-BE49-F238E27FC236}">
                <a16:creationId xmlns:a16="http://schemas.microsoft.com/office/drawing/2014/main" id="{A663EDE7-34F4-0039-EE4C-276FE3842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358399" y="3362179"/>
            <a:ext cx="1570016" cy="28760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4CBEB47A-9392-6D5C-B2E4-6A1FBE512C88}"/>
              </a:ext>
            </a:extLst>
          </p:cNvPr>
          <p:cNvSpPr>
            <a:spLocks noChangeAspect="1"/>
          </p:cNvSpPr>
          <p:nvPr/>
        </p:nvSpPr>
        <p:spPr>
          <a:xfrm>
            <a:off x="6237444" y="291541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5C5C8C6-3AC6-0ECF-4CE6-326A058E1677}"/>
              </a:ext>
            </a:extLst>
          </p:cNvPr>
          <p:cNvSpPr>
            <a:spLocks noChangeAspect="1"/>
          </p:cNvSpPr>
          <p:nvPr/>
        </p:nvSpPr>
        <p:spPr>
          <a:xfrm>
            <a:off x="5701846" y="297198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A5CC91-1760-895C-ED42-D12DC6DA2120}"/>
              </a:ext>
            </a:extLst>
          </p:cNvPr>
          <p:cNvSpPr>
            <a:spLocks noChangeAspect="1"/>
          </p:cNvSpPr>
          <p:nvPr/>
        </p:nvSpPr>
        <p:spPr>
          <a:xfrm>
            <a:off x="5619845" y="294740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79572E7-6941-5F13-BA18-40A7CF1CEA28}"/>
              </a:ext>
            </a:extLst>
          </p:cNvPr>
          <p:cNvCxnSpPr>
            <a:cxnSpLocks/>
          </p:cNvCxnSpPr>
          <p:nvPr/>
        </p:nvCxnSpPr>
        <p:spPr>
          <a:xfrm>
            <a:off x="5829150" y="323713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FC8251-E8EC-E432-4619-0B4F63EF1BD2}"/>
              </a:ext>
            </a:extLst>
          </p:cNvPr>
          <p:cNvCxnSpPr>
            <a:cxnSpLocks/>
          </p:cNvCxnSpPr>
          <p:nvPr/>
        </p:nvCxnSpPr>
        <p:spPr>
          <a:xfrm>
            <a:off x="6396347" y="322751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0615FB21-ED49-0236-D3B0-90F7C259C051}"/>
              </a:ext>
            </a:extLst>
          </p:cNvPr>
          <p:cNvSpPr>
            <a:spLocks noChangeAspect="1"/>
          </p:cNvSpPr>
          <p:nvPr/>
        </p:nvSpPr>
        <p:spPr>
          <a:xfrm>
            <a:off x="6270347" y="265751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19519D-E12B-3C0F-2BC3-B4990A57C0D8}"/>
              </a:ext>
            </a:extLst>
          </p:cNvPr>
          <p:cNvSpPr txBox="1"/>
          <p:nvPr/>
        </p:nvSpPr>
        <p:spPr>
          <a:xfrm>
            <a:off x="6309569" y="3682461"/>
            <a:ext cx="127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 best site/slabs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B27764-EBB8-949E-6056-3942A91DAAFB}"/>
              </a:ext>
            </a:extLst>
          </p:cNvPr>
          <p:cNvSpPr txBox="1"/>
          <p:nvPr/>
        </p:nvSpPr>
        <p:spPr>
          <a:xfrm>
            <a:off x="5331240" y="2365629"/>
            <a:ext cx="1827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*CO + *OH on best sites</a:t>
            </a:r>
          </a:p>
        </p:txBody>
      </p:sp>
      <p:pic>
        <p:nvPicPr>
          <p:cNvPr id="35" name="Picture 34" descr="Chart, bubble chart&#10;&#10;Description automatically generated">
            <a:extLst>
              <a:ext uri="{FF2B5EF4-FFF2-40B4-BE49-F238E27FC236}">
                <a16:creationId xmlns:a16="http://schemas.microsoft.com/office/drawing/2014/main" id="{4CCF5A82-ED85-9DA0-04F9-40382B6D0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27" t="26184" r="22179" b="33855"/>
          <a:stretch/>
        </p:blipFill>
        <p:spPr>
          <a:xfrm>
            <a:off x="5110381" y="4028090"/>
            <a:ext cx="2069254" cy="143858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B5D2421-8E5A-5E10-4073-F569673907D2}"/>
              </a:ext>
            </a:extLst>
          </p:cNvPr>
          <p:cNvSpPr txBox="1"/>
          <p:nvPr/>
        </p:nvSpPr>
        <p:spPr>
          <a:xfrm>
            <a:off x="5549564" y="3347893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A008C2-9B4D-38A5-8B9B-6DCB6EE1D3E9}"/>
              </a:ext>
            </a:extLst>
          </p:cNvPr>
          <p:cNvSpPr txBox="1"/>
          <p:nvPr/>
        </p:nvSpPr>
        <p:spPr>
          <a:xfrm>
            <a:off x="6118065" y="3357124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6B7A70-8CA3-9935-5FBD-FC74083EBFB6}"/>
              </a:ext>
            </a:extLst>
          </p:cNvPr>
          <p:cNvSpPr txBox="1"/>
          <p:nvPr/>
        </p:nvSpPr>
        <p:spPr>
          <a:xfrm>
            <a:off x="5265748" y="3885414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F3A05-F91B-4FAD-9D60-6C4F29970F71}"/>
              </a:ext>
            </a:extLst>
          </p:cNvPr>
          <p:cNvSpPr txBox="1"/>
          <p:nvPr/>
        </p:nvSpPr>
        <p:spPr>
          <a:xfrm>
            <a:off x="632210" y="3301726"/>
            <a:ext cx="2201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b="1" dirty="0"/>
              <a:t>Best binding metal in </a:t>
            </a:r>
            <a:r>
              <a:rPr lang="da-DK" sz="1200" b="1" dirty="0" err="1"/>
              <a:t>order</a:t>
            </a:r>
            <a:r>
              <a:rPr lang="da-DK" sz="1200" b="1" dirty="0"/>
              <a:t>: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579B6DE-E890-F9EE-A851-0E4EA64CF22E}"/>
              </a:ext>
            </a:extLst>
          </p:cNvPr>
          <p:cNvCxnSpPr/>
          <p:nvPr/>
        </p:nvCxnSpPr>
        <p:spPr>
          <a:xfrm>
            <a:off x="632210" y="4187028"/>
            <a:ext cx="234464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FE8E78B-D9A9-C373-E089-8D532B806F25}"/>
                  </a:ext>
                </a:extLst>
              </p:cNvPr>
              <p:cNvSpPr txBox="1"/>
              <p:nvPr/>
            </p:nvSpPr>
            <p:spPr>
              <a:xfrm>
                <a:off x="1517503" y="4208200"/>
                <a:ext cx="55085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400" b="1" i="0" smtClean="0">
                          <a:latin typeface="Cambria Math" panose="02040503050406030204" pitchFamily="18" charset="0"/>
                        </a:rPr>
                        <m:t>𝚫</m:t>
                      </m:r>
                      <m:sSub>
                        <m:sSubPr>
                          <m:ctrlPr>
                            <a:rPr lang="da-DK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4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da-DK" sz="14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a-DK" sz="1400" b="1" i="1" smtClean="0">
                              <a:latin typeface="Cambria Math" panose="02040503050406030204" pitchFamily="18" charset="0"/>
                            </a:rPr>
                            <m:t>𝑶𝑯</m:t>
                          </m:r>
                        </m:sub>
                      </m:sSub>
                    </m:oMath>
                  </m:oMathPara>
                </a14:m>
                <a:endParaRPr lang="da-DK" sz="1400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FE8E78B-D9A9-C373-E089-8D532B806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503" y="4208200"/>
                <a:ext cx="550856" cy="215444"/>
              </a:xfrm>
              <a:prstGeom prst="rect">
                <a:avLst/>
              </a:prstGeom>
              <a:blipFill>
                <a:blip r:embed="rId4"/>
                <a:stretch>
                  <a:fillRect l="-6818" r="-2273" b="-5556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A29F6667-C1CE-B8D2-9A86-64FB9B6357C2}"/>
              </a:ext>
            </a:extLst>
          </p:cNvPr>
          <p:cNvSpPr txBox="1"/>
          <p:nvPr/>
        </p:nvSpPr>
        <p:spPr>
          <a:xfrm>
            <a:off x="829037" y="3600356"/>
            <a:ext cx="26645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b="1" dirty="0"/>
              <a:t>Cu, Ag, </a:t>
            </a:r>
            <a:r>
              <a:rPr lang="da-DK" sz="1200" b="1" dirty="0" err="1"/>
              <a:t>Pd</a:t>
            </a:r>
            <a:r>
              <a:rPr lang="da-DK" sz="1200" b="1" dirty="0"/>
              <a:t>, </a:t>
            </a:r>
            <a:r>
              <a:rPr lang="da-DK" sz="1200" b="1" dirty="0" err="1"/>
              <a:t>Pt</a:t>
            </a:r>
            <a:r>
              <a:rPr lang="da-DK" sz="1200" b="1" dirty="0"/>
              <a:t>, Au </a:t>
            </a:r>
            <a:r>
              <a:rPr lang="da-DK" sz="1200" dirty="0"/>
              <a:t>(Rossmeisl, 2004)</a:t>
            </a:r>
            <a:endParaRPr lang="da-DK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210F69C-4288-787F-C455-1685EB529595}"/>
              </a:ext>
            </a:extLst>
          </p:cNvPr>
          <p:cNvSpPr txBox="1"/>
          <p:nvPr/>
        </p:nvSpPr>
        <p:spPr>
          <a:xfrm>
            <a:off x="825198" y="3853399"/>
            <a:ext cx="4059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b="1" dirty="0" err="1"/>
              <a:t>Pt</a:t>
            </a:r>
            <a:r>
              <a:rPr lang="da-DK" sz="1200" b="1" dirty="0"/>
              <a:t>, Cu, </a:t>
            </a:r>
            <a:r>
              <a:rPr lang="da-DK" sz="1200" b="1" dirty="0" err="1"/>
              <a:t>Pd</a:t>
            </a:r>
            <a:r>
              <a:rPr lang="da-DK" sz="1200" b="1" dirty="0"/>
              <a:t>, Ag, Au </a:t>
            </a:r>
            <a:r>
              <a:rPr lang="da-DK" sz="1200" dirty="0"/>
              <a:t>(</a:t>
            </a:r>
            <a:r>
              <a:rPr lang="da-DK" sz="1200" dirty="0" err="1"/>
              <a:t>Deduced</a:t>
            </a:r>
            <a:r>
              <a:rPr lang="da-DK" sz="1200" dirty="0"/>
              <a:t> from Jacks DFT data by </a:t>
            </a:r>
            <a:r>
              <a:rPr lang="da-DK" sz="1200" dirty="0" err="1"/>
              <a:t>me</a:t>
            </a:r>
            <a:r>
              <a:rPr lang="da-DK" sz="1200" dirty="0"/>
              <a:t>)</a:t>
            </a:r>
            <a:endParaRPr lang="da-DK" b="1" dirty="0"/>
          </a:p>
        </p:txBody>
      </p:sp>
      <p:pic>
        <p:nvPicPr>
          <p:cNvPr id="60" name="Picture 59" descr="Chart, histogram&#10;&#10;Description automatically generated">
            <a:extLst>
              <a:ext uri="{FF2B5EF4-FFF2-40B4-BE49-F238E27FC236}">
                <a16:creationId xmlns:a16="http://schemas.microsoft.com/office/drawing/2014/main" id="{154EF8A2-C957-DABD-9B37-853884F6AE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3852" y="1961166"/>
            <a:ext cx="4609119" cy="367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00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F343A-5ED4-81B6-979A-ECDC37AAC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3589632" cy="426442"/>
          </a:xfrm>
        </p:spPr>
        <p:txBody>
          <a:bodyPr/>
          <a:lstStyle/>
          <a:p>
            <a:r>
              <a:rPr lang="da-DK" dirty="0"/>
              <a:t>Microkinetic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EA13D-DF6E-1C2D-1BF7-1E5D871EE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01.05.2023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DD4035-3260-416B-8A59-A6E86BF6A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17</a:t>
            </a:fld>
            <a:endParaRPr lang="da-DK" dirty="0"/>
          </a:p>
        </p:txBody>
      </p:sp>
      <p:pic>
        <p:nvPicPr>
          <p:cNvPr id="6" name="Picture 5" descr="A picture containing antenna&#10;&#10;Description automatically generated">
            <a:extLst>
              <a:ext uri="{FF2B5EF4-FFF2-40B4-BE49-F238E27FC236}">
                <a16:creationId xmlns:a16="http://schemas.microsoft.com/office/drawing/2014/main" id="{7BAF76BD-A9FD-3672-D613-1EEFA392BF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445108" y="3826502"/>
            <a:ext cx="1570016" cy="28760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4BCE37D-B739-724C-F86B-99D4997C1F6F}"/>
              </a:ext>
            </a:extLst>
          </p:cNvPr>
          <p:cNvSpPr>
            <a:spLocks noChangeAspect="1"/>
          </p:cNvSpPr>
          <p:nvPr/>
        </p:nvSpPr>
        <p:spPr>
          <a:xfrm>
            <a:off x="1040468" y="343329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FEC0A5-AAC3-681D-8D97-1C7C8AE1BC45}"/>
              </a:ext>
            </a:extLst>
          </p:cNvPr>
          <p:cNvSpPr>
            <a:spLocks noChangeAspect="1"/>
          </p:cNvSpPr>
          <p:nvPr/>
        </p:nvSpPr>
        <p:spPr>
          <a:xfrm>
            <a:off x="1347404" y="338814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DCE1C2C-E424-6F0A-C8CE-FCDBF7B8FB2E}"/>
              </a:ext>
            </a:extLst>
          </p:cNvPr>
          <p:cNvSpPr>
            <a:spLocks noChangeAspect="1"/>
          </p:cNvSpPr>
          <p:nvPr/>
        </p:nvSpPr>
        <p:spPr>
          <a:xfrm>
            <a:off x="857446" y="328030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D3DFB8E-472F-65DF-E248-E54D6C44C23E}"/>
              </a:ext>
            </a:extLst>
          </p:cNvPr>
          <p:cNvSpPr>
            <a:spLocks noChangeAspect="1"/>
          </p:cNvSpPr>
          <p:nvPr/>
        </p:nvSpPr>
        <p:spPr>
          <a:xfrm>
            <a:off x="795546" y="338814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1" name="Picture 10" descr="A picture containing antenna&#10;&#10;Description automatically generated">
            <a:extLst>
              <a:ext uri="{FF2B5EF4-FFF2-40B4-BE49-F238E27FC236}">
                <a16:creationId xmlns:a16="http://schemas.microsoft.com/office/drawing/2014/main" id="{0563E29A-EE7D-AFA3-2221-CEB0652556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445108" y="5145653"/>
            <a:ext cx="1570016" cy="28760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1A50D5D-FE77-FFB6-EC91-0812F945BAA0}"/>
              </a:ext>
            </a:extLst>
          </p:cNvPr>
          <p:cNvSpPr>
            <a:spLocks noChangeAspect="1"/>
          </p:cNvSpPr>
          <p:nvPr/>
        </p:nvSpPr>
        <p:spPr>
          <a:xfrm>
            <a:off x="1046818" y="458529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029758-C2DC-9A25-BC6C-CC02B86499D3}"/>
              </a:ext>
            </a:extLst>
          </p:cNvPr>
          <p:cNvSpPr>
            <a:spLocks noChangeAspect="1"/>
          </p:cNvSpPr>
          <p:nvPr/>
        </p:nvSpPr>
        <p:spPr>
          <a:xfrm>
            <a:off x="1363586" y="456964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4988A85-E329-EBA4-47F5-3690D582EB21}"/>
              </a:ext>
            </a:extLst>
          </p:cNvPr>
          <p:cNvSpPr>
            <a:spLocks noChangeAspect="1"/>
          </p:cNvSpPr>
          <p:nvPr/>
        </p:nvSpPr>
        <p:spPr>
          <a:xfrm>
            <a:off x="801896" y="465813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90E877-DDDA-9769-5711-4F2E246F4BEB}"/>
              </a:ext>
            </a:extLst>
          </p:cNvPr>
          <p:cNvSpPr txBox="1"/>
          <p:nvPr/>
        </p:nvSpPr>
        <p:spPr>
          <a:xfrm>
            <a:off x="750426" y="5638175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”Standard”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532F99-0C15-2E4A-5F4C-A86EA23DE061}"/>
              </a:ext>
            </a:extLst>
          </p:cNvPr>
          <p:cNvCxnSpPr>
            <a:cxnSpLocks/>
          </p:cNvCxnSpPr>
          <p:nvPr/>
        </p:nvCxnSpPr>
        <p:spPr>
          <a:xfrm>
            <a:off x="1199371" y="375689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7A0333-9D6B-5475-B849-50431A18E0D0}"/>
              </a:ext>
            </a:extLst>
          </p:cNvPr>
          <p:cNvCxnSpPr>
            <a:cxnSpLocks/>
          </p:cNvCxnSpPr>
          <p:nvPr/>
        </p:nvCxnSpPr>
        <p:spPr>
          <a:xfrm>
            <a:off x="1210475" y="4206178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picture containing antenna&#10;&#10;Description automatically generated">
            <a:extLst>
              <a:ext uri="{FF2B5EF4-FFF2-40B4-BE49-F238E27FC236}">
                <a16:creationId xmlns:a16="http://schemas.microsoft.com/office/drawing/2014/main" id="{5069CCD4-03B0-1A00-8BBB-D5FC34AF0F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445108" y="2736279"/>
            <a:ext cx="1570016" cy="28760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2923A450-7E8C-7D8C-7202-CE6EC5792785}"/>
              </a:ext>
            </a:extLst>
          </p:cNvPr>
          <p:cNvSpPr>
            <a:spLocks noChangeAspect="1"/>
          </p:cNvSpPr>
          <p:nvPr/>
        </p:nvSpPr>
        <p:spPr>
          <a:xfrm>
            <a:off x="1069778" y="2180555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EB89F10-B6F3-968C-B1CF-EBA0ACD82E27}"/>
              </a:ext>
            </a:extLst>
          </p:cNvPr>
          <p:cNvSpPr>
            <a:spLocks noChangeAspect="1"/>
          </p:cNvSpPr>
          <p:nvPr/>
        </p:nvSpPr>
        <p:spPr>
          <a:xfrm>
            <a:off x="1376714" y="213540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37F5304-1764-FE15-6AD1-11BDEED9A2AE}"/>
              </a:ext>
            </a:extLst>
          </p:cNvPr>
          <p:cNvSpPr>
            <a:spLocks noChangeAspect="1"/>
          </p:cNvSpPr>
          <p:nvPr/>
        </p:nvSpPr>
        <p:spPr>
          <a:xfrm>
            <a:off x="886756" y="203074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74912B6-65E7-4193-189F-69BB728FA63E}"/>
              </a:ext>
            </a:extLst>
          </p:cNvPr>
          <p:cNvSpPr>
            <a:spLocks noChangeAspect="1"/>
          </p:cNvSpPr>
          <p:nvPr/>
        </p:nvSpPr>
        <p:spPr>
          <a:xfrm>
            <a:off x="1174681" y="249836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310155-E890-D307-82E3-5ADD02E72A83}"/>
              </a:ext>
            </a:extLst>
          </p:cNvPr>
          <p:cNvSpPr>
            <a:spLocks noChangeAspect="1"/>
          </p:cNvSpPr>
          <p:nvPr/>
        </p:nvSpPr>
        <p:spPr>
          <a:xfrm>
            <a:off x="824856" y="213540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3685CCE-33DD-8407-5AA9-F6AEA008126E}"/>
              </a:ext>
            </a:extLst>
          </p:cNvPr>
          <p:cNvCxnSpPr>
            <a:cxnSpLocks/>
          </p:cNvCxnSpPr>
          <p:nvPr/>
        </p:nvCxnSpPr>
        <p:spPr>
          <a:xfrm>
            <a:off x="1212383" y="3096289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Chart, bar chart, box and whisker chart&#10;&#10;Description automatically generated">
            <a:extLst>
              <a:ext uri="{FF2B5EF4-FFF2-40B4-BE49-F238E27FC236}">
                <a16:creationId xmlns:a16="http://schemas.microsoft.com/office/drawing/2014/main" id="{87954360-9490-A789-DEC2-37D858875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94" y="1690117"/>
            <a:ext cx="6252652" cy="454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803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72D32-95CA-BBBC-C580-E58A2EA41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Microkinetic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0F43A-4655-30EB-BC4A-42B2BF120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01.05.2023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21C89E-993A-6D98-CADE-17CDC61A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18</a:t>
            </a:fld>
            <a:endParaRPr lang="da-DK" dirty="0"/>
          </a:p>
        </p:txBody>
      </p:sp>
      <p:pic>
        <p:nvPicPr>
          <p:cNvPr id="7" name="Picture 6" descr="A picture containing antenna&#10;&#10;Description automatically generated">
            <a:extLst>
              <a:ext uri="{FF2B5EF4-FFF2-40B4-BE49-F238E27FC236}">
                <a16:creationId xmlns:a16="http://schemas.microsoft.com/office/drawing/2014/main" id="{34CB1F52-5BB3-5F89-1FA0-EA089E0EB2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2172748"/>
            <a:ext cx="1570016" cy="28760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A0E065B-E80F-C61B-0396-B81EEB59B43C}"/>
              </a:ext>
            </a:extLst>
          </p:cNvPr>
          <p:cNvSpPr>
            <a:spLocks noChangeAspect="1"/>
          </p:cNvSpPr>
          <p:nvPr/>
        </p:nvSpPr>
        <p:spPr>
          <a:xfrm>
            <a:off x="1069778" y="1617024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E29F46-C7D1-F9A5-5370-7528AE357105}"/>
              </a:ext>
            </a:extLst>
          </p:cNvPr>
          <p:cNvSpPr>
            <a:spLocks noChangeAspect="1"/>
          </p:cNvSpPr>
          <p:nvPr/>
        </p:nvSpPr>
        <p:spPr>
          <a:xfrm>
            <a:off x="1376714" y="157187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BA12EC9-A6F1-C6F0-3774-DF4B94D37E2B}"/>
              </a:ext>
            </a:extLst>
          </p:cNvPr>
          <p:cNvSpPr>
            <a:spLocks noChangeAspect="1"/>
          </p:cNvSpPr>
          <p:nvPr/>
        </p:nvSpPr>
        <p:spPr>
          <a:xfrm>
            <a:off x="886756" y="146721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6B285AC-947C-64CB-80AE-6EBE456312D6}"/>
              </a:ext>
            </a:extLst>
          </p:cNvPr>
          <p:cNvSpPr>
            <a:spLocks noChangeAspect="1"/>
          </p:cNvSpPr>
          <p:nvPr/>
        </p:nvSpPr>
        <p:spPr>
          <a:xfrm>
            <a:off x="1174681" y="193483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3B5838C-CFEA-0333-68C0-CDA01ECF6EDB}"/>
              </a:ext>
            </a:extLst>
          </p:cNvPr>
          <p:cNvSpPr>
            <a:spLocks noChangeAspect="1"/>
          </p:cNvSpPr>
          <p:nvPr/>
        </p:nvSpPr>
        <p:spPr>
          <a:xfrm>
            <a:off x="824856" y="157187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3" name="Picture 12" descr="A picture containing antenna&#10;&#10;Description automatically generated">
            <a:extLst>
              <a:ext uri="{FF2B5EF4-FFF2-40B4-BE49-F238E27FC236}">
                <a16:creationId xmlns:a16="http://schemas.microsoft.com/office/drawing/2014/main" id="{ABF0AA0E-31D0-9204-D8C6-38C2043240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3279618"/>
            <a:ext cx="1570016" cy="287608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1D753ADD-696C-229C-172D-DD8A9EAA9346}"/>
              </a:ext>
            </a:extLst>
          </p:cNvPr>
          <p:cNvSpPr>
            <a:spLocks noChangeAspect="1"/>
          </p:cNvSpPr>
          <p:nvPr/>
        </p:nvSpPr>
        <p:spPr>
          <a:xfrm>
            <a:off x="1051734" y="282709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97F3856-B6DC-E2B8-4058-3D0FFE2CF468}"/>
              </a:ext>
            </a:extLst>
          </p:cNvPr>
          <p:cNvSpPr>
            <a:spLocks noChangeAspect="1"/>
          </p:cNvSpPr>
          <p:nvPr/>
        </p:nvSpPr>
        <p:spPr>
          <a:xfrm>
            <a:off x="1358670" y="295886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1007F3-2F92-9830-B645-5FCD07BB7839}"/>
              </a:ext>
            </a:extLst>
          </p:cNvPr>
          <p:cNvSpPr>
            <a:spLocks noChangeAspect="1"/>
          </p:cNvSpPr>
          <p:nvPr/>
        </p:nvSpPr>
        <p:spPr>
          <a:xfrm>
            <a:off x="1157799" y="271708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17BE6FD-DFC3-92CF-8D29-16B0626CC952}"/>
              </a:ext>
            </a:extLst>
          </p:cNvPr>
          <p:cNvSpPr>
            <a:spLocks noChangeAspect="1"/>
          </p:cNvSpPr>
          <p:nvPr/>
        </p:nvSpPr>
        <p:spPr>
          <a:xfrm>
            <a:off x="820831" y="295886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8" name="Picture 17" descr="A picture containing antenna&#10;&#10;Description automatically generated">
            <a:extLst>
              <a:ext uri="{FF2B5EF4-FFF2-40B4-BE49-F238E27FC236}">
                <a16:creationId xmlns:a16="http://schemas.microsoft.com/office/drawing/2014/main" id="{3B2F56FE-3038-5786-39CE-A6E7056C32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4603264"/>
            <a:ext cx="1570016" cy="28760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3014738A-04EA-4A2C-9CA0-CA926A884F76}"/>
              </a:ext>
            </a:extLst>
          </p:cNvPr>
          <p:cNvSpPr>
            <a:spLocks noChangeAspect="1"/>
          </p:cNvSpPr>
          <p:nvPr/>
        </p:nvSpPr>
        <p:spPr>
          <a:xfrm>
            <a:off x="1202318" y="400449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3B7A543-A860-7103-665D-D2FC9C29DEA8}"/>
              </a:ext>
            </a:extLst>
          </p:cNvPr>
          <p:cNvSpPr>
            <a:spLocks noChangeAspect="1"/>
          </p:cNvSpPr>
          <p:nvPr/>
        </p:nvSpPr>
        <p:spPr>
          <a:xfrm>
            <a:off x="1072175" y="380282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43C28DC-55AD-1D8C-A047-0240A7F95A87}"/>
              </a:ext>
            </a:extLst>
          </p:cNvPr>
          <p:cNvSpPr>
            <a:spLocks noChangeAspect="1"/>
          </p:cNvSpPr>
          <p:nvPr/>
        </p:nvSpPr>
        <p:spPr>
          <a:xfrm>
            <a:off x="1521397" y="4101926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005F923-FE61-BF26-8EE4-D0EC0D0589A7}"/>
              </a:ext>
            </a:extLst>
          </p:cNvPr>
          <p:cNvSpPr>
            <a:spLocks noChangeAspect="1"/>
          </p:cNvSpPr>
          <p:nvPr/>
        </p:nvSpPr>
        <p:spPr>
          <a:xfrm>
            <a:off x="1069737" y="427391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23" name="Picture 22" descr="A picture containing antenna&#10;&#10;Description automatically generated">
            <a:extLst>
              <a:ext uri="{FF2B5EF4-FFF2-40B4-BE49-F238E27FC236}">
                <a16:creationId xmlns:a16="http://schemas.microsoft.com/office/drawing/2014/main" id="{AFA80D4D-98E3-4059-432B-C3B88AC06B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5931945"/>
            <a:ext cx="1570016" cy="287608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9F182C4E-F311-8D76-7AD5-8C6EC94DFD1D}"/>
              </a:ext>
            </a:extLst>
          </p:cNvPr>
          <p:cNvSpPr>
            <a:spLocks noChangeAspect="1"/>
          </p:cNvSpPr>
          <p:nvPr/>
        </p:nvSpPr>
        <p:spPr>
          <a:xfrm>
            <a:off x="1046818" y="5371590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3DB0B40-AAD0-968B-91ED-A25999290AE0}"/>
              </a:ext>
            </a:extLst>
          </p:cNvPr>
          <p:cNvSpPr>
            <a:spLocks noChangeAspect="1"/>
          </p:cNvSpPr>
          <p:nvPr/>
        </p:nvSpPr>
        <p:spPr>
          <a:xfrm>
            <a:off x="1363586" y="535594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A9A6013-0068-A305-3489-2CD09725EF31}"/>
              </a:ext>
            </a:extLst>
          </p:cNvPr>
          <p:cNvSpPr>
            <a:spLocks noChangeAspect="1"/>
          </p:cNvSpPr>
          <p:nvPr/>
        </p:nvSpPr>
        <p:spPr>
          <a:xfrm>
            <a:off x="801896" y="544442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52A150-42DB-1766-280D-8EC4DEBA356F}"/>
              </a:ext>
            </a:extLst>
          </p:cNvPr>
          <p:cNvSpPr txBox="1"/>
          <p:nvPr/>
        </p:nvSpPr>
        <p:spPr>
          <a:xfrm>
            <a:off x="773099" y="6314032"/>
            <a:ext cx="90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”Dentates”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ACE83E6-EADC-7E37-0AE6-6D1B6423D9A3}"/>
              </a:ext>
            </a:extLst>
          </p:cNvPr>
          <p:cNvCxnSpPr>
            <a:cxnSpLocks/>
          </p:cNvCxnSpPr>
          <p:nvPr/>
        </p:nvCxnSpPr>
        <p:spPr>
          <a:xfrm>
            <a:off x="1481969" y="3210013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771D7E7-CDEA-78D6-D774-2FAEBC4A300F}"/>
              </a:ext>
            </a:extLst>
          </p:cNvPr>
          <p:cNvCxnSpPr>
            <a:cxnSpLocks/>
          </p:cNvCxnSpPr>
          <p:nvPr/>
        </p:nvCxnSpPr>
        <p:spPr>
          <a:xfrm>
            <a:off x="942219" y="3210013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770BDDD-1400-1F7A-F86C-BB9C3B9841C4}"/>
              </a:ext>
            </a:extLst>
          </p:cNvPr>
          <p:cNvCxnSpPr>
            <a:cxnSpLocks/>
          </p:cNvCxnSpPr>
          <p:nvPr/>
        </p:nvCxnSpPr>
        <p:spPr>
          <a:xfrm>
            <a:off x="1196219" y="4530813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2969FDC-872F-8114-184E-73ED2ED23C9C}"/>
              </a:ext>
            </a:extLst>
          </p:cNvPr>
          <p:cNvCxnSpPr>
            <a:cxnSpLocks/>
          </p:cNvCxnSpPr>
          <p:nvPr/>
        </p:nvCxnSpPr>
        <p:spPr>
          <a:xfrm>
            <a:off x="1210637" y="3636965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F00A6FD-4618-A4CD-4D30-3C85ADEAB06F}"/>
              </a:ext>
            </a:extLst>
          </p:cNvPr>
          <p:cNvCxnSpPr>
            <a:cxnSpLocks/>
          </p:cNvCxnSpPr>
          <p:nvPr/>
        </p:nvCxnSpPr>
        <p:spPr>
          <a:xfrm>
            <a:off x="1218338" y="4974033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1BB962-09CA-6BB8-0CAA-25B46DD8245C}"/>
              </a:ext>
            </a:extLst>
          </p:cNvPr>
          <p:cNvCxnSpPr>
            <a:cxnSpLocks/>
          </p:cNvCxnSpPr>
          <p:nvPr/>
        </p:nvCxnSpPr>
        <p:spPr>
          <a:xfrm>
            <a:off x="1210637" y="2331204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Chart&#10;&#10;Description automatically generated">
            <a:extLst>
              <a:ext uri="{FF2B5EF4-FFF2-40B4-BE49-F238E27FC236}">
                <a16:creationId xmlns:a16="http://schemas.microsoft.com/office/drawing/2014/main" id="{C56B95DF-C2EC-A5B7-143B-501925E9C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019" y="1867024"/>
            <a:ext cx="6373428" cy="454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109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72D32-95CA-BBBC-C580-E58A2EA41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Microkinetic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0F43A-4655-30EB-BC4A-42B2BF120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01.05.2023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21C89E-993A-6D98-CADE-17CDC61A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19</a:t>
            </a:fld>
            <a:endParaRPr lang="da-DK" dirty="0"/>
          </a:p>
        </p:txBody>
      </p:sp>
      <p:pic>
        <p:nvPicPr>
          <p:cNvPr id="3" name="Picture 2" descr="A picture containing antenna&#10;&#10;Description automatically generated">
            <a:extLst>
              <a:ext uri="{FF2B5EF4-FFF2-40B4-BE49-F238E27FC236}">
                <a16:creationId xmlns:a16="http://schemas.microsoft.com/office/drawing/2014/main" id="{1B141231-404F-E622-D97B-1067BF3602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3285196"/>
            <a:ext cx="1570016" cy="28760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E64C5F5-63BD-F4AA-3900-934D3C24F862}"/>
              </a:ext>
            </a:extLst>
          </p:cNvPr>
          <p:cNvSpPr>
            <a:spLocks noChangeAspect="1"/>
          </p:cNvSpPr>
          <p:nvPr/>
        </p:nvSpPr>
        <p:spPr>
          <a:xfrm>
            <a:off x="1046818" y="2891985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BB20D60-758A-E61A-BA63-D28C395B9FD8}"/>
              </a:ext>
            </a:extLst>
          </p:cNvPr>
          <p:cNvSpPr>
            <a:spLocks noChangeAspect="1"/>
          </p:cNvSpPr>
          <p:nvPr/>
        </p:nvSpPr>
        <p:spPr>
          <a:xfrm>
            <a:off x="1353754" y="284683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972117A-AD63-F92C-B123-C36924BA1B7D}"/>
              </a:ext>
            </a:extLst>
          </p:cNvPr>
          <p:cNvSpPr>
            <a:spLocks noChangeAspect="1"/>
          </p:cNvSpPr>
          <p:nvPr/>
        </p:nvSpPr>
        <p:spPr>
          <a:xfrm>
            <a:off x="863796" y="274217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2BAD61A-A0A6-8037-3821-3E35FA50BB98}"/>
              </a:ext>
            </a:extLst>
          </p:cNvPr>
          <p:cNvSpPr>
            <a:spLocks noChangeAspect="1"/>
          </p:cNvSpPr>
          <p:nvPr/>
        </p:nvSpPr>
        <p:spPr>
          <a:xfrm>
            <a:off x="801896" y="284683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Picture 9" descr="A picture containing antenna&#10;&#10;Description automatically generated">
            <a:extLst>
              <a:ext uri="{FF2B5EF4-FFF2-40B4-BE49-F238E27FC236}">
                <a16:creationId xmlns:a16="http://schemas.microsoft.com/office/drawing/2014/main" id="{A8870DA2-3113-7B51-F787-A48C5563A1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4598547"/>
            <a:ext cx="1570016" cy="28760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87DD223-5C4D-BC7E-D993-A0B9552D89D2}"/>
              </a:ext>
            </a:extLst>
          </p:cNvPr>
          <p:cNvSpPr>
            <a:spLocks noChangeAspect="1"/>
          </p:cNvSpPr>
          <p:nvPr/>
        </p:nvSpPr>
        <p:spPr>
          <a:xfrm>
            <a:off x="1331956" y="420533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28F79DF-9A66-5D4E-B2F7-A9A2870A79E4}"/>
              </a:ext>
            </a:extLst>
          </p:cNvPr>
          <p:cNvSpPr>
            <a:spLocks noChangeAspect="1"/>
          </p:cNvSpPr>
          <p:nvPr/>
        </p:nvSpPr>
        <p:spPr>
          <a:xfrm>
            <a:off x="1638892" y="416019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D36CB9-E26F-1962-262C-880C92BA25B2}"/>
              </a:ext>
            </a:extLst>
          </p:cNvPr>
          <p:cNvSpPr>
            <a:spLocks noChangeAspect="1"/>
          </p:cNvSpPr>
          <p:nvPr/>
        </p:nvSpPr>
        <p:spPr>
          <a:xfrm>
            <a:off x="1148934" y="405552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BEDAED4-5F42-EDED-55FE-DF15AAD780F1}"/>
              </a:ext>
            </a:extLst>
          </p:cNvPr>
          <p:cNvSpPr>
            <a:spLocks noChangeAspect="1"/>
          </p:cNvSpPr>
          <p:nvPr/>
        </p:nvSpPr>
        <p:spPr>
          <a:xfrm>
            <a:off x="1087034" y="416019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ABFE408-7C54-7918-993F-298DAD99CFC4}"/>
              </a:ext>
            </a:extLst>
          </p:cNvPr>
          <p:cNvSpPr>
            <a:spLocks noChangeAspect="1"/>
          </p:cNvSpPr>
          <p:nvPr/>
        </p:nvSpPr>
        <p:spPr>
          <a:xfrm>
            <a:off x="757568" y="441669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6" name="Picture 15" descr="A picture containing antenna&#10;&#10;Description automatically generated">
            <a:extLst>
              <a:ext uri="{FF2B5EF4-FFF2-40B4-BE49-F238E27FC236}">
                <a16:creationId xmlns:a16="http://schemas.microsoft.com/office/drawing/2014/main" id="{E23EE2CA-2740-F23A-E56E-5070A40A90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71926" y="5931723"/>
            <a:ext cx="1570016" cy="28760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65A74065-445C-9EA0-084C-68BF8C2BAEBA}"/>
              </a:ext>
            </a:extLst>
          </p:cNvPr>
          <p:cNvSpPr>
            <a:spLocks noChangeAspect="1"/>
          </p:cNvSpPr>
          <p:nvPr/>
        </p:nvSpPr>
        <p:spPr>
          <a:xfrm>
            <a:off x="1358774" y="553851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A541B19-A926-8EFD-737A-E6D7DFE7A0EF}"/>
              </a:ext>
            </a:extLst>
          </p:cNvPr>
          <p:cNvSpPr>
            <a:spLocks noChangeAspect="1"/>
          </p:cNvSpPr>
          <p:nvPr/>
        </p:nvSpPr>
        <p:spPr>
          <a:xfrm>
            <a:off x="1397762" y="528722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53AAA5-D208-33FE-33CA-2CE8CA2325B1}"/>
              </a:ext>
            </a:extLst>
          </p:cNvPr>
          <p:cNvSpPr>
            <a:spLocks noChangeAspect="1"/>
          </p:cNvSpPr>
          <p:nvPr/>
        </p:nvSpPr>
        <p:spPr>
          <a:xfrm>
            <a:off x="917528" y="526566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8C59E0F-3E39-D254-35B6-B1BFE49DE335}"/>
              </a:ext>
            </a:extLst>
          </p:cNvPr>
          <p:cNvSpPr>
            <a:spLocks noChangeAspect="1"/>
          </p:cNvSpPr>
          <p:nvPr/>
        </p:nvSpPr>
        <p:spPr>
          <a:xfrm>
            <a:off x="826132" y="537033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F3218B0-4FA9-5F7A-4C4B-1D46E99BF239}"/>
              </a:ext>
            </a:extLst>
          </p:cNvPr>
          <p:cNvSpPr>
            <a:spLocks noChangeAspect="1"/>
          </p:cNvSpPr>
          <p:nvPr/>
        </p:nvSpPr>
        <p:spPr>
          <a:xfrm>
            <a:off x="728232" y="551433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65DC5E-55E9-BA6A-C274-190A6F638944}"/>
              </a:ext>
            </a:extLst>
          </p:cNvPr>
          <p:cNvCxnSpPr>
            <a:cxnSpLocks/>
          </p:cNvCxnSpPr>
          <p:nvPr/>
        </p:nvCxnSpPr>
        <p:spPr>
          <a:xfrm>
            <a:off x="1206312" y="3210640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84D1821-D350-D0DD-B419-BB70A536FEFD}"/>
              </a:ext>
            </a:extLst>
          </p:cNvPr>
          <p:cNvCxnSpPr>
            <a:cxnSpLocks/>
          </p:cNvCxnSpPr>
          <p:nvPr/>
        </p:nvCxnSpPr>
        <p:spPr>
          <a:xfrm>
            <a:off x="808246" y="4527416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138494E-554A-3BE3-98D3-073AC5B297BD}"/>
              </a:ext>
            </a:extLst>
          </p:cNvPr>
          <p:cNvCxnSpPr>
            <a:cxnSpLocks/>
          </p:cNvCxnSpPr>
          <p:nvPr/>
        </p:nvCxnSpPr>
        <p:spPr>
          <a:xfrm>
            <a:off x="1488887" y="4527001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B4A1A63-0F0D-67A8-79F2-112166FE3E95}"/>
              </a:ext>
            </a:extLst>
          </p:cNvPr>
          <p:cNvCxnSpPr>
            <a:cxnSpLocks/>
          </p:cNvCxnSpPr>
          <p:nvPr/>
        </p:nvCxnSpPr>
        <p:spPr>
          <a:xfrm>
            <a:off x="1514287" y="5862668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16205FB-8799-40B7-1021-A51372450393}"/>
              </a:ext>
            </a:extLst>
          </p:cNvPr>
          <p:cNvCxnSpPr>
            <a:cxnSpLocks/>
          </p:cNvCxnSpPr>
          <p:nvPr/>
        </p:nvCxnSpPr>
        <p:spPr>
          <a:xfrm>
            <a:off x="1210806" y="366937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445AFFF-B954-1354-22D8-34B070887744}"/>
              </a:ext>
            </a:extLst>
          </p:cNvPr>
          <p:cNvCxnSpPr>
            <a:cxnSpLocks/>
          </p:cNvCxnSpPr>
          <p:nvPr/>
        </p:nvCxnSpPr>
        <p:spPr>
          <a:xfrm>
            <a:off x="1230116" y="4973811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picture containing antenna&#10;&#10;Description automatically generated">
            <a:extLst>
              <a:ext uri="{FF2B5EF4-FFF2-40B4-BE49-F238E27FC236}">
                <a16:creationId xmlns:a16="http://schemas.microsoft.com/office/drawing/2014/main" id="{0F6F8E16-03E2-1251-EB38-964122CFC6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2172748"/>
            <a:ext cx="1570016" cy="287608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E0D9B249-7439-8173-9082-61E20C14934D}"/>
              </a:ext>
            </a:extLst>
          </p:cNvPr>
          <p:cNvSpPr>
            <a:spLocks noChangeAspect="1"/>
          </p:cNvSpPr>
          <p:nvPr/>
        </p:nvSpPr>
        <p:spPr>
          <a:xfrm>
            <a:off x="1069778" y="1617024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6079ECB-3AB9-2C94-F23C-EEE3A3009E00}"/>
              </a:ext>
            </a:extLst>
          </p:cNvPr>
          <p:cNvSpPr>
            <a:spLocks noChangeAspect="1"/>
          </p:cNvSpPr>
          <p:nvPr/>
        </p:nvSpPr>
        <p:spPr>
          <a:xfrm>
            <a:off x="1376714" y="157187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F6ECAF7-B72D-DCF6-D5F5-F8055E998A26}"/>
              </a:ext>
            </a:extLst>
          </p:cNvPr>
          <p:cNvSpPr>
            <a:spLocks noChangeAspect="1"/>
          </p:cNvSpPr>
          <p:nvPr/>
        </p:nvSpPr>
        <p:spPr>
          <a:xfrm>
            <a:off x="886756" y="146721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9203777-A914-938D-5FEC-F8627E31A3FC}"/>
              </a:ext>
            </a:extLst>
          </p:cNvPr>
          <p:cNvSpPr>
            <a:spLocks noChangeAspect="1"/>
          </p:cNvSpPr>
          <p:nvPr/>
        </p:nvSpPr>
        <p:spPr>
          <a:xfrm>
            <a:off x="1174681" y="193483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C092B2F-DD64-5852-0243-80882221618B}"/>
              </a:ext>
            </a:extLst>
          </p:cNvPr>
          <p:cNvSpPr>
            <a:spLocks noChangeAspect="1"/>
          </p:cNvSpPr>
          <p:nvPr/>
        </p:nvSpPr>
        <p:spPr>
          <a:xfrm>
            <a:off x="824856" y="157187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F18CC39-A24A-1376-BFAF-BC5950A5B4C9}"/>
              </a:ext>
            </a:extLst>
          </p:cNvPr>
          <p:cNvCxnSpPr>
            <a:cxnSpLocks/>
          </p:cNvCxnSpPr>
          <p:nvPr/>
        </p:nvCxnSpPr>
        <p:spPr>
          <a:xfrm>
            <a:off x="1210637" y="2490696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B4B568E-AE04-5D52-5661-02084A3C1393}"/>
              </a:ext>
            </a:extLst>
          </p:cNvPr>
          <p:cNvSpPr txBox="1"/>
          <p:nvPr/>
        </p:nvSpPr>
        <p:spPr>
          <a:xfrm>
            <a:off x="6095207" y="436048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With new DFT data</a:t>
            </a:r>
          </a:p>
        </p:txBody>
      </p:sp>
    </p:spTree>
    <p:extLst>
      <p:ext uri="{BB962C8B-B14F-4D97-AF65-F5344CB8AC3E}">
        <p14:creationId xmlns:p14="http://schemas.microsoft.com/office/powerpoint/2010/main" val="2945779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Power-to-X</a:t>
            </a:r>
          </a:p>
          <a:p>
            <a:r>
              <a:rPr lang="da-DK" dirty="0"/>
              <a:t>Formic acid (</a:t>
            </a:r>
            <a:r>
              <a:rPr lang="da-DK" dirty="0" err="1"/>
              <a:t>Compared</a:t>
            </a:r>
            <a:r>
              <a:rPr lang="da-DK" dirty="0"/>
              <a:t> to hydrogen)</a:t>
            </a:r>
          </a:p>
          <a:p>
            <a:r>
              <a:rPr lang="da-DK" dirty="0"/>
              <a:t>Reaction pathways</a:t>
            </a:r>
          </a:p>
          <a:p>
            <a:r>
              <a:rPr lang="da-DK" dirty="0"/>
              <a:t>DFT data (new)</a:t>
            </a:r>
          </a:p>
          <a:p>
            <a:r>
              <a:rPr lang="da-DK" dirty="0"/>
              <a:t>Activity </a:t>
            </a:r>
            <a:r>
              <a:rPr lang="da-DK" dirty="0" err="1"/>
              <a:t>estimation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01.05.2023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72D32-95CA-BBBC-C580-E58A2EA41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Microkinetic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0F43A-4655-30EB-BC4A-42B2BF120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01.05.2023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21C89E-993A-6D98-CADE-17CDC61A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20</a:t>
            </a:fld>
            <a:endParaRPr lang="da-D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393175-C45A-B754-0AEE-E6271FBD008B}"/>
              </a:ext>
            </a:extLst>
          </p:cNvPr>
          <p:cNvSpPr txBox="1"/>
          <p:nvPr/>
        </p:nvSpPr>
        <p:spPr>
          <a:xfrm>
            <a:off x="550320" y="5457622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”H from solution”</a:t>
            </a:r>
          </a:p>
        </p:txBody>
      </p:sp>
      <p:pic>
        <p:nvPicPr>
          <p:cNvPr id="6" name="Picture 5" descr="A picture containing antenna&#10;&#10;Description automatically generated">
            <a:extLst>
              <a:ext uri="{FF2B5EF4-FFF2-40B4-BE49-F238E27FC236}">
                <a16:creationId xmlns:a16="http://schemas.microsoft.com/office/drawing/2014/main" id="{F564B5D8-F831-D079-E82B-1F6EC03C1B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9552" y="3667024"/>
            <a:ext cx="1570016" cy="28760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CC98C52-2E51-FB2D-5704-80DDD0893024}"/>
              </a:ext>
            </a:extLst>
          </p:cNvPr>
          <p:cNvSpPr>
            <a:spLocks noChangeAspect="1"/>
          </p:cNvSpPr>
          <p:nvPr/>
        </p:nvSpPr>
        <p:spPr>
          <a:xfrm>
            <a:off x="1051262" y="3273813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494407-9824-7FD4-022C-A460E8E9E54C}"/>
              </a:ext>
            </a:extLst>
          </p:cNvPr>
          <p:cNvSpPr>
            <a:spLocks noChangeAspect="1"/>
          </p:cNvSpPr>
          <p:nvPr/>
        </p:nvSpPr>
        <p:spPr>
          <a:xfrm>
            <a:off x="1358198" y="3228667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049ADAC-49F0-EAFD-A8AB-120409B0ED14}"/>
              </a:ext>
            </a:extLst>
          </p:cNvPr>
          <p:cNvSpPr>
            <a:spLocks noChangeAspect="1"/>
          </p:cNvSpPr>
          <p:nvPr/>
        </p:nvSpPr>
        <p:spPr>
          <a:xfrm>
            <a:off x="868240" y="312400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4BC642E-9758-0D4C-8271-91DE1134883B}"/>
              </a:ext>
            </a:extLst>
          </p:cNvPr>
          <p:cNvSpPr>
            <a:spLocks noChangeAspect="1"/>
          </p:cNvSpPr>
          <p:nvPr/>
        </p:nvSpPr>
        <p:spPr>
          <a:xfrm>
            <a:off x="806340" y="3228667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1" name="Picture 10" descr="A picture containing antenna&#10;&#10;Description automatically generated">
            <a:extLst>
              <a:ext uri="{FF2B5EF4-FFF2-40B4-BE49-F238E27FC236}">
                <a16:creationId xmlns:a16="http://schemas.microsoft.com/office/drawing/2014/main" id="{157A2198-2709-4E06-F4FA-81BB0FCBC6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4676" y="4977926"/>
            <a:ext cx="1570016" cy="28760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27400012-EC69-EB20-2790-703608A9C50F}"/>
              </a:ext>
            </a:extLst>
          </p:cNvPr>
          <p:cNvSpPr>
            <a:spLocks noChangeAspect="1"/>
          </p:cNvSpPr>
          <p:nvPr/>
        </p:nvSpPr>
        <p:spPr>
          <a:xfrm>
            <a:off x="1369068" y="4584723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08CEBBB-488D-6496-59E2-FD50619FE47F}"/>
              </a:ext>
            </a:extLst>
          </p:cNvPr>
          <p:cNvSpPr>
            <a:spLocks noChangeAspect="1"/>
          </p:cNvSpPr>
          <p:nvPr/>
        </p:nvSpPr>
        <p:spPr>
          <a:xfrm>
            <a:off x="1404687" y="433272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849B05-3EBD-B118-DDED-7A6F9017A1FC}"/>
              </a:ext>
            </a:extLst>
          </p:cNvPr>
          <p:cNvSpPr>
            <a:spLocks noChangeAspect="1"/>
          </p:cNvSpPr>
          <p:nvPr/>
        </p:nvSpPr>
        <p:spPr>
          <a:xfrm>
            <a:off x="727364" y="446482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5168151-BB15-81C7-90EE-6C346F150175}"/>
              </a:ext>
            </a:extLst>
          </p:cNvPr>
          <p:cNvSpPr>
            <a:spLocks noChangeAspect="1"/>
          </p:cNvSpPr>
          <p:nvPr/>
        </p:nvSpPr>
        <p:spPr>
          <a:xfrm>
            <a:off x="837626" y="438262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D1294C4-59E9-4E2F-BC6B-38641391A3CD}"/>
              </a:ext>
            </a:extLst>
          </p:cNvPr>
          <p:cNvSpPr>
            <a:spLocks noChangeAspect="1"/>
          </p:cNvSpPr>
          <p:nvPr/>
        </p:nvSpPr>
        <p:spPr>
          <a:xfrm>
            <a:off x="979575" y="4284556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8A1721-B992-BE6D-B1E4-6EEFB3E34013}"/>
              </a:ext>
            </a:extLst>
          </p:cNvPr>
          <p:cNvCxnSpPr>
            <a:cxnSpLocks/>
          </p:cNvCxnSpPr>
          <p:nvPr/>
        </p:nvCxnSpPr>
        <p:spPr>
          <a:xfrm>
            <a:off x="1206410" y="3594794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00F4991-4346-906C-EADC-F5F756E66645}"/>
              </a:ext>
            </a:extLst>
          </p:cNvPr>
          <p:cNvCxnSpPr>
            <a:cxnSpLocks/>
          </p:cNvCxnSpPr>
          <p:nvPr/>
        </p:nvCxnSpPr>
        <p:spPr>
          <a:xfrm>
            <a:off x="1527085" y="4907595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375655B-2B97-3FF9-7DAF-BDE02B26664E}"/>
              </a:ext>
            </a:extLst>
          </p:cNvPr>
          <p:cNvCxnSpPr>
            <a:cxnSpLocks/>
          </p:cNvCxnSpPr>
          <p:nvPr/>
        </p:nvCxnSpPr>
        <p:spPr>
          <a:xfrm>
            <a:off x="1230955" y="4046700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picture containing antenna&#10;&#10;Description automatically generated">
            <a:extLst>
              <a:ext uri="{FF2B5EF4-FFF2-40B4-BE49-F238E27FC236}">
                <a16:creationId xmlns:a16="http://schemas.microsoft.com/office/drawing/2014/main" id="{21660EB5-3AB4-E7CB-F869-778F3AC846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2459835"/>
            <a:ext cx="1570016" cy="287608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A166809D-B132-624B-5CB2-DB9CA316E776}"/>
              </a:ext>
            </a:extLst>
          </p:cNvPr>
          <p:cNvSpPr>
            <a:spLocks noChangeAspect="1"/>
          </p:cNvSpPr>
          <p:nvPr/>
        </p:nvSpPr>
        <p:spPr>
          <a:xfrm>
            <a:off x="1069778" y="190411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BB92E8D-B85A-DD2D-E713-35828BF2D0A0}"/>
              </a:ext>
            </a:extLst>
          </p:cNvPr>
          <p:cNvSpPr>
            <a:spLocks noChangeAspect="1"/>
          </p:cNvSpPr>
          <p:nvPr/>
        </p:nvSpPr>
        <p:spPr>
          <a:xfrm>
            <a:off x="1376714" y="185896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A6DE2AB-E86C-6CC9-AFE6-951807D21C14}"/>
              </a:ext>
            </a:extLst>
          </p:cNvPr>
          <p:cNvSpPr>
            <a:spLocks noChangeAspect="1"/>
          </p:cNvSpPr>
          <p:nvPr/>
        </p:nvSpPr>
        <p:spPr>
          <a:xfrm>
            <a:off x="886756" y="175430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FAF95C1-AAF8-D99C-C24D-C1C18EE77D76}"/>
              </a:ext>
            </a:extLst>
          </p:cNvPr>
          <p:cNvSpPr>
            <a:spLocks noChangeAspect="1"/>
          </p:cNvSpPr>
          <p:nvPr/>
        </p:nvSpPr>
        <p:spPr>
          <a:xfrm>
            <a:off x="1174681" y="222191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D49E240-71F1-B1CF-BA4B-2C247C9F3A8F}"/>
              </a:ext>
            </a:extLst>
          </p:cNvPr>
          <p:cNvSpPr>
            <a:spLocks noChangeAspect="1"/>
          </p:cNvSpPr>
          <p:nvPr/>
        </p:nvSpPr>
        <p:spPr>
          <a:xfrm>
            <a:off x="824856" y="185896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52987F1-4431-ECDE-1309-8B7F34DA0910}"/>
              </a:ext>
            </a:extLst>
          </p:cNvPr>
          <p:cNvCxnSpPr>
            <a:cxnSpLocks/>
          </p:cNvCxnSpPr>
          <p:nvPr/>
        </p:nvCxnSpPr>
        <p:spPr>
          <a:xfrm>
            <a:off x="1210637" y="2777783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Chart, waterfall chart, box and whisker chart&#10;&#10;Description automatically generated">
            <a:extLst>
              <a:ext uri="{FF2B5EF4-FFF2-40B4-BE49-F238E27FC236}">
                <a16:creationId xmlns:a16="http://schemas.microsoft.com/office/drawing/2014/main" id="{82675384-9F08-5D40-5E33-A4F6D3085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426" y="1529258"/>
            <a:ext cx="6512814" cy="465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278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72D32-95CA-BBBC-C580-E58A2EA41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3610897" cy="427302"/>
          </a:xfrm>
        </p:spPr>
        <p:txBody>
          <a:bodyPr/>
          <a:lstStyle/>
          <a:p>
            <a:r>
              <a:rPr lang="da-DK" dirty="0"/>
              <a:t>Microkinetic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0F43A-4655-30EB-BC4A-42B2BF120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01.05.2023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21C89E-993A-6D98-CADE-17CDC61A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21</a:t>
            </a:fld>
            <a:endParaRPr lang="da-DK" dirty="0"/>
          </a:p>
        </p:txBody>
      </p:sp>
      <p:pic>
        <p:nvPicPr>
          <p:cNvPr id="20" name="Picture 19" descr="A picture containing antenna&#10;&#10;Description automatically generated">
            <a:extLst>
              <a:ext uri="{FF2B5EF4-FFF2-40B4-BE49-F238E27FC236}">
                <a16:creationId xmlns:a16="http://schemas.microsoft.com/office/drawing/2014/main" id="{E9F355FC-8F99-2694-9CF0-3D0EFDD71F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2459835"/>
            <a:ext cx="1570016" cy="287608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495B1BB-6D31-5171-A2AF-722420D6A84A}"/>
              </a:ext>
            </a:extLst>
          </p:cNvPr>
          <p:cNvSpPr>
            <a:spLocks noChangeAspect="1"/>
          </p:cNvSpPr>
          <p:nvPr/>
        </p:nvSpPr>
        <p:spPr>
          <a:xfrm>
            <a:off x="1069778" y="190411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2F913FA-2B5B-92E1-8C58-E796DA9C5C84}"/>
              </a:ext>
            </a:extLst>
          </p:cNvPr>
          <p:cNvSpPr>
            <a:spLocks noChangeAspect="1"/>
          </p:cNvSpPr>
          <p:nvPr/>
        </p:nvSpPr>
        <p:spPr>
          <a:xfrm>
            <a:off x="1376714" y="185896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E3A52D4-6140-40D2-F8FA-E9BEC4C58840}"/>
              </a:ext>
            </a:extLst>
          </p:cNvPr>
          <p:cNvSpPr>
            <a:spLocks noChangeAspect="1"/>
          </p:cNvSpPr>
          <p:nvPr/>
        </p:nvSpPr>
        <p:spPr>
          <a:xfrm>
            <a:off x="886756" y="175430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F03A4D4-E913-D712-DC3F-CDDE7B1B44D2}"/>
              </a:ext>
            </a:extLst>
          </p:cNvPr>
          <p:cNvSpPr>
            <a:spLocks noChangeAspect="1"/>
          </p:cNvSpPr>
          <p:nvPr/>
        </p:nvSpPr>
        <p:spPr>
          <a:xfrm>
            <a:off x="1174681" y="222191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DFDF1F8-DC60-0732-C529-C8248B9F4B56}"/>
              </a:ext>
            </a:extLst>
          </p:cNvPr>
          <p:cNvSpPr>
            <a:spLocks noChangeAspect="1"/>
          </p:cNvSpPr>
          <p:nvPr/>
        </p:nvSpPr>
        <p:spPr>
          <a:xfrm>
            <a:off x="824856" y="185896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176A8A-D352-8BC1-470B-EBA782468AA5}"/>
              </a:ext>
            </a:extLst>
          </p:cNvPr>
          <p:cNvCxnSpPr>
            <a:cxnSpLocks/>
          </p:cNvCxnSpPr>
          <p:nvPr/>
        </p:nvCxnSpPr>
        <p:spPr>
          <a:xfrm>
            <a:off x="1210637" y="2777783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picture containing antenna&#10;&#10;Description automatically generated">
            <a:extLst>
              <a:ext uri="{FF2B5EF4-FFF2-40B4-BE49-F238E27FC236}">
                <a16:creationId xmlns:a16="http://schemas.microsoft.com/office/drawing/2014/main" id="{129F049F-7558-176F-697E-B9EBD9D7FD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3737888"/>
            <a:ext cx="1570016" cy="287608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26BEBA95-96BC-4325-CA98-3EA1215CEB03}"/>
              </a:ext>
            </a:extLst>
          </p:cNvPr>
          <p:cNvSpPr>
            <a:spLocks noChangeAspect="1"/>
          </p:cNvSpPr>
          <p:nvPr/>
        </p:nvSpPr>
        <p:spPr>
          <a:xfrm>
            <a:off x="1046818" y="3344677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2D8960E-4820-6A38-550B-6B9E5087B3D0}"/>
              </a:ext>
            </a:extLst>
          </p:cNvPr>
          <p:cNvSpPr>
            <a:spLocks noChangeAspect="1"/>
          </p:cNvSpPr>
          <p:nvPr/>
        </p:nvSpPr>
        <p:spPr>
          <a:xfrm>
            <a:off x="1353754" y="329953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BC1072F-F0B6-868C-31BC-EC6FD41BAC8E}"/>
              </a:ext>
            </a:extLst>
          </p:cNvPr>
          <p:cNvSpPr>
            <a:spLocks noChangeAspect="1"/>
          </p:cNvSpPr>
          <p:nvPr/>
        </p:nvSpPr>
        <p:spPr>
          <a:xfrm>
            <a:off x="863796" y="3194866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E44B9C8-4BEB-C19E-AFDE-2531421E714B}"/>
              </a:ext>
            </a:extLst>
          </p:cNvPr>
          <p:cNvSpPr>
            <a:spLocks noChangeAspect="1"/>
          </p:cNvSpPr>
          <p:nvPr/>
        </p:nvSpPr>
        <p:spPr>
          <a:xfrm>
            <a:off x="801896" y="329953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32" name="Picture 31" descr="A picture containing antenna&#10;&#10;Description automatically generated">
            <a:extLst>
              <a:ext uri="{FF2B5EF4-FFF2-40B4-BE49-F238E27FC236}">
                <a16:creationId xmlns:a16="http://schemas.microsoft.com/office/drawing/2014/main" id="{A9357C6B-0AFB-2611-CCF6-332DDB63EB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5052151"/>
            <a:ext cx="1570016" cy="28760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DDBF98CC-7E6C-5AF5-0275-3C6C148D6D29}"/>
              </a:ext>
            </a:extLst>
          </p:cNvPr>
          <p:cNvSpPr>
            <a:spLocks noChangeAspect="1"/>
          </p:cNvSpPr>
          <p:nvPr/>
        </p:nvSpPr>
        <p:spPr>
          <a:xfrm>
            <a:off x="1448239" y="4666837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DCBA0F3-8D23-405C-CABF-90B91ACF759C}"/>
              </a:ext>
            </a:extLst>
          </p:cNvPr>
          <p:cNvSpPr>
            <a:spLocks noChangeAspect="1"/>
          </p:cNvSpPr>
          <p:nvPr/>
        </p:nvSpPr>
        <p:spPr>
          <a:xfrm>
            <a:off x="1479754" y="4414837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CA51929-8FC5-785C-863F-ACAB5D9C304A}"/>
              </a:ext>
            </a:extLst>
          </p:cNvPr>
          <p:cNvSpPr>
            <a:spLocks noChangeAspect="1"/>
          </p:cNvSpPr>
          <p:nvPr/>
        </p:nvSpPr>
        <p:spPr>
          <a:xfrm>
            <a:off x="962117" y="462711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FD4ED37-1C97-80AD-50AB-569A62FEDF7A}"/>
              </a:ext>
            </a:extLst>
          </p:cNvPr>
          <p:cNvSpPr>
            <a:spLocks noChangeAspect="1"/>
          </p:cNvSpPr>
          <p:nvPr/>
        </p:nvSpPr>
        <p:spPr>
          <a:xfrm>
            <a:off x="900217" y="473178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8149B9E-3872-76B1-BAFC-E40C982B18AD}"/>
              </a:ext>
            </a:extLst>
          </p:cNvPr>
          <p:cNvSpPr txBox="1"/>
          <p:nvPr/>
        </p:nvSpPr>
        <p:spPr>
          <a:xfrm>
            <a:off x="662267" y="5487484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”CO-OH slide”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A394F04-D2AD-53E8-1AE1-37526E196BA6}"/>
              </a:ext>
            </a:extLst>
          </p:cNvPr>
          <p:cNvCxnSpPr>
            <a:cxnSpLocks/>
          </p:cNvCxnSpPr>
          <p:nvPr/>
        </p:nvCxnSpPr>
        <p:spPr>
          <a:xfrm>
            <a:off x="1209761" y="3664244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C28E8F8-3A57-4A0D-D429-151A36186EB3}"/>
              </a:ext>
            </a:extLst>
          </p:cNvPr>
          <p:cNvCxnSpPr>
            <a:cxnSpLocks/>
          </p:cNvCxnSpPr>
          <p:nvPr/>
        </p:nvCxnSpPr>
        <p:spPr>
          <a:xfrm>
            <a:off x="1605754" y="4983780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3D63FDE-36F7-0019-0CC7-5D095E3E6657}"/>
              </a:ext>
            </a:extLst>
          </p:cNvPr>
          <p:cNvCxnSpPr>
            <a:cxnSpLocks/>
          </p:cNvCxnSpPr>
          <p:nvPr/>
        </p:nvCxnSpPr>
        <p:spPr>
          <a:xfrm>
            <a:off x="1021418" y="4983780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12610A5-FB48-A0D3-B649-8B79400590BB}"/>
              </a:ext>
            </a:extLst>
          </p:cNvPr>
          <p:cNvCxnSpPr>
            <a:cxnSpLocks/>
          </p:cNvCxnSpPr>
          <p:nvPr/>
        </p:nvCxnSpPr>
        <p:spPr>
          <a:xfrm>
            <a:off x="1236303" y="4204604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3485583-539E-CB22-DB3A-C0CA87481A73}"/>
              </a:ext>
            </a:extLst>
          </p:cNvPr>
          <p:cNvSpPr txBox="1"/>
          <p:nvPr/>
        </p:nvSpPr>
        <p:spPr>
          <a:xfrm>
            <a:off x="6095207" y="436048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With new DFT data</a:t>
            </a:r>
          </a:p>
        </p:txBody>
      </p:sp>
    </p:spTree>
    <p:extLst>
      <p:ext uri="{BB962C8B-B14F-4D97-AF65-F5344CB8AC3E}">
        <p14:creationId xmlns:p14="http://schemas.microsoft.com/office/powerpoint/2010/main" val="3391617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72D32-95CA-BBBC-C580-E58A2EA41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3610897" cy="427302"/>
          </a:xfrm>
        </p:spPr>
        <p:txBody>
          <a:bodyPr/>
          <a:lstStyle/>
          <a:p>
            <a:r>
              <a:rPr lang="da-DK" dirty="0"/>
              <a:t>Microkinetic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0F43A-4655-30EB-BC4A-42B2BF120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01.05.2023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21C89E-993A-6D98-CADE-17CDC61A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22</a:t>
            </a:fld>
            <a:endParaRPr lang="da-DK" dirty="0"/>
          </a:p>
        </p:txBody>
      </p:sp>
      <p:pic>
        <p:nvPicPr>
          <p:cNvPr id="20" name="Picture 19" descr="A picture containing antenna&#10;&#10;Description automatically generated">
            <a:extLst>
              <a:ext uri="{FF2B5EF4-FFF2-40B4-BE49-F238E27FC236}">
                <a16:creationId xmlns:a16="http://schemas.microsoft.com/office/drawing/2014/main" id="{E9F355FC-8F99-2694-9CF0-3D0EFDD71F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1991999"/>
            <a:ext cx="1570016" cy="287608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495B1BB-6D31-5171-A2AF-722420D6A84A}"/>
              </a:ext>
            </a:extLst>
          </p:cNvPr>
          <p:cNvSpPr>
            <a:spLocks noChangeAspect="1"/>
          </p:cNvSpPr>
          <p:nvPr/>
        </p:nvSpPr>
        <p:spPr>
          <a:xfrm>
            <a:off x="1069778" y="1436275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2F913FA-2B5B-92E1-8C58-E796DA9C5C84}"/>
              </a:ext>
            </a:extLst>
          </p:cNvPr>
          <p:cNvSpPr>
            <a:spLocks noChangeAspect="1"/>
          </p:cNvSpPr>
          <p:nvPr/>
        </p:nvSpPr>
        <p:spPr>
          <a:xfrm>
            <a:off x="1376714" y="139112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E3A52D4-6140-40D2-F8FA-E9BEC4C58840}"/>
              </a:ext>
            </a:extLst>
          </p:cNvPr>
          <p:cNvSpPr>
            <a:spLocks noChangeAspect="1"/>
          </p:cNvSpPr>
          <p:nvPr/>
        </p:nvSpPr>
        <p:spPr>
          <a:xfrm>
            <a:off x="886756" y="128646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F03A4D4-E913-D712-DC3F-CDDE7B1B44D2}"/>
              </a:ext>
            </a:extLst>
          </p:cNvPr>
          <p:cNvSpPr>
            <a:spLocks noChangeAspect="1"/>
          </p:cNvSpPr>
          <p:nvPr/>
        </p:nvSpPr>
        <p:spPr>
          <a:xfrm>
            <a:off x="1174681" y="175408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DFDF1F8-DC60-0732-C529-C8248B9F4B56}"/>
              </a:ext>
            </a:extLst>
          </p:cNvPr>
          <p:cNvSpPr>
            <a:spLocks noChangeAspect="1"/>
          </p:cNvSpPr>
          <p:nvPr/>
        </p:nvSpPr>
        <p:spPr>
          <a:xfrm>
            <a:off x="824856" y="139112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176A8A-D352-8BC1-470B-EBA782468AA5}"/>
              </a:ext>
            </a:extLst>
          </p:cNvPr>
          <p:cNvCxnSpPr>
            <a:cxnSpLocks/>
          </p:cNvCxnSpPr>
          <p:nvPr/>
        </p:nvCxnSpPr>
        <p:spPr>
          <a:xfrm>
            <a:off x="1210637" y="230994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3485583-539E-CB22-DB3A-C0CA87481A73}"/>
              </a:ext>
            </a:extLst>
          </p:cNvPr>
          <p:cNvSpPr txBox="1"/>
          <p:nvPr/>
        </p:nvSpPr>
        <p:spPr>
          <a:xfrm>
            <a:off x="6095207" y="436048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With new DFT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9C9402-C09C-8F16-B461-924AC963DE71}"/>
              </a:ext>
            </a:extLst>
          </p:cNvPr>
          <p:cNvSpPr txBox="1"/>
          <p:nvPr/>
        </p:nvSpPr>
        <p:spPr>
          <a:xfrm>
            <a:off x="519474" y="6492920"/>
            <a:ext cx="1510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”CO</a:t>
            </a:r>
            <a:r>
              <a:rPr lang="da-DK" sz="1200" baseline="-25000" dirty="0"/>
              <a:t>2</a:t>
            </a:r>
            <a:r>
              <a:rPr lang="da-DK" sz="1200" dirty="0"/>
              <a:t>RR at the end”</a:t>
            </a:r>
          </a:p>
        </p:txBody>
      </p:sp>
      <p:pic>
        <p:nvPicPr>
          <p:cNvPr id="6" name="Picture 5" descr="A picture containing antenna&#10;&#10;Description automatically generated">
            <a:extLst>
              <a:ext uri="{FF2B5EF4-FFF2-40B4-BE49-F238E27FC236}">
                <a16:creationId xmlns:a16="http://schemas.microsoft.com/office/drawing/2014/main" id="{215E19D0-452A-BF8D-6169-DF1AC2458C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52769" y="3160867"/>
            <a:ext cx="1570016" cy="28760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3127CCD-3E99-9933-0AE6-75DA2BA21F38}"/>
              </a:ext>
            </a:extLst>
          </p:cNvPr>
          <p:cNvSpPr>
            <a:spLocks noChangeAspect="1"/>
          </p:cNvSpPr>
          <p:nvPr/>
        </p:nvSpPr>
        <p:spPr>
          <a:xfrm>
            <a:off x="1048129" y="276765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227EF8-2D0B-506A-26A5-7A02B82E5580}"/>
              </a:ext>
            </a:extLst>
          </p:cNvPr>
          <p:cNvSpPr>
            <a:spLocks noChangeAspect="1"/>
          </p:cNvSpPr>
          <p:nvPr/>
        </p:nvSpPr>
        <p:spPr>
          <a:xfrm>
            <a:off x="1355065" y="272251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978F79D-AA37-AA1C-FFE7-2D827A89A9D7}"/>
              </a:ext>
            </a:extLst>
          </p:cNvPr>
          <p:cNvSpPr>
            <a:spLocks noChangeAspect="1"/>
          </p:cNvSpPr>
          <p:nvPr/>
        </p:nvSpPr>
        <p:spPr>
          <a:xfrm>
            <a:off x="865107" y="261467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57991E-C7AF-AC64-C683-63158E9B1239}"/>
              </a:ext>
            </a:extLst>
          </p:cNvPr>
          <p:cNvSpPr>
            <a:spLocks noChangeAspect="1"/>
          </p:cNvSpPr>
          <p:nvPr/>
        </p:nvSpPr>
        <p:spPr>
          <a:xfrm>
            <a:off x="803207" y="272251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1" name="Picture 10" descr="A picture containing antenna&#10;&#10;Description automatically generated">
            <a:extLst>
              <a:ext uri="{FF2B5EF4-FFF2-40B4-BE49-F238E27FC236}">
                <a16:creationId xmlns:a16="http://schemas.microsoft.com/office/drawing/2014/main" id="{CAFBC7E8-F3FB-ED57-2A02-8A303A9D8C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52769" y="4480018"/>
            <a:ext cx="1570016" cy="28760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3336960-BA42-44E4-BAC5-ED0FD3BB801B}"/>
              </a:ext>
            </a:extLst>
          </p:cNvPr>
          <p:cNvSpPr>
            <a:spLocks noChangeAspect="1"/>
          </p:cNvSpPr>
          <p:nvPr/>
        </p:nvSpPr>
        <p:spPr>
          <a:xfrm>
            <a:off x="1054479" y="3919663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375E5C-A99C-50D7-E5EB-6E47CA583C2F}"/>
              </a:ext>
            </a:extLst>
          </p:cNvPr>
          <p:cNvSpPr>
            <a:spLocks noChangeAspect="1"/>
          </p:cNvSpPr>
          <p:nvPr/>
        </p:nvSpPr>
        <p:spPr>
          <a:xfrm>
            <a:off x="1371247" y="390401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33361FC-D863-DA6A-97DC-6CA4F8C9A99D}"/>
              </a:ext>
            </a:extLst>
          </p:cNvPr>
          <p:cNvSpPr>
            <a:spLocks noChangeAspect="1"/>
          </p:cNvSpPr>
          <p:nvPr/>
        </p:nvSpPr>
        <p:spPr>
          <a:xfrm>
            <a:off x="809557" y="399250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FA030BB-840E-32D3-F797-857152924F9B}"/>
              </a:ext>
            </a:extLst>
          </p:cNvPr>
          <p:cNvCxnSpPr>
            <a:cxnSpLocks/>
          </p:cNvCxnSpPr>
          <p:nvPr/>
        </p:nvCxnSpPr>
        <p:spPr>
          <a:xfrm>
            <a:off x="1207032" y="309126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4E689BC-4A02-18A9-CF3D-93FC2228CDD4}"/>
              </a:ext>
            </a:extLst>
          </p:cNvPr>
          <p:cNvCxnSpPr>
            <a:cxnSpLocks/>
          </p:cNvCxnSpPr>
          <p:nvPr/>
        </p:nvCxnSpPr>
        <p:spPr>
          <a:xfrm>
            <a:off x="1218136" y="3540543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picture containing antenna&#10;&#10;Description automatically generated">
            <a:extLst>
              <a:ext uri="{FF2B5EF4-FFF2-40B4-BE49-F238E27FC236}">
                <a16:creationId xmlns:a16="http://schemas.microsoft.com/office/drawing/2014/main" id="{F9938BAB-6D13-86BE-34CF-62DC253E82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5800946"/>
            <a:ext cx="1570016" cy="28760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1AED0162-555C-FCFD-D6E1-6E623D76E450}"/>
              </a:ext>
            </a:extLst>
          </p:cNvPr>
          <p:cNvSpPr>
            <a:spLocks noChangeAspect="1"/>
          </p:cNvSpPr>
          <p:nvPr/>
        </p:nvSpPr>
        <p:spPr>
          <a:xfrm>
            <a:off x="1331956" y="5407735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77CC8FA-14CF-C983-EA96-B11679BDBF04}"/>
              </a:ext>
            </a:extLst>
          </p:cNvPr>
          <p:cNvSpPr>
            <a:spLocks noChangeAspect="1"/>
          </p:cNvSpPr>
          <p:nvPr/>
        </p:nvSpPr>
        <p:spPr>
          <a:xfrm>
            <a:off x="1370944" y="515644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8A57CFA-9A5B-E33C-D0C8-02896373D104}"/>
              </a:ext>
            </a:extLst>
          </p:cNvPr>
          <p:cNvSpPr>
            <a:spLocks noChangeAspect="1"/>
          </p:cNvSpPr>
          <p:nvPr/>
        </p:nvSpPr>
        <p:spPr>
          <a:xfrm>
            <a:off x="890710" y="513489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A713C9C-CB95-3133-38B7-0FF946C801EB}"/>
              </a:ext>
            </a:extLst>
          </p:cNvPr>
          <p:cNvSpPr>
            <a:spLocks noChangeAspect="1"/>
          </p:cNvSpPr>
          <p:nvPr/>
        </p:nvSpPr>
        <p:spPr>
          <a:xfrm>
            <a:off x="799314" y="52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FE4B056-7CFF-D69C-4E8F-3036FB96C5A8}"/>
              </a:ext>
            </a:extLst>
          </p:cNvPr>
          <p:cNvSpPr>
            <a:spLocks noChangeAspect="1"/>
          </p:cNvSpPr>
          <p:nvPr/>
        </p:nvSpPr>
        <p:spPr>
          <a:xfrm>
            <a:off x="701414" y="538355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E82497B-719C-C565-24A0-BAE1C1F6036F}"/>
              </a:ext>
            </a:extLst>
          </p:cNvPr>
          <p:cNvCxnSpPr>
            <a:cxnSpLocks/>
          </p:cNvCxnSpPr>
          <p:nvPr/>
        </p:nvCxnSpPr>
        <p:spPr>
          <a:xfrm>
            <a:off x="1487469" y="5731891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0B21154-C90B-4552-FD32-F750DB316214}"/>
              </a:ext>
            </a:extLst>
          </p:cNvPr>
          <p:cNvCxnSpPr>
            <a:cxnSpLocks/>
          </p:cNvCxnSpPr>
          <p:nvPr/>
        </p:nvCxnSpPr>
        <p:spPr>
          <a:xfrm>
            <a:off x="1203298" y="4843034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Content Placeholder 6" descr="Chart, bar chart, box and whisker chart&#10;&#10;Description automatically generated">
            <a:extLst>
              <a:ext uri="{FF2B5EF4-FFF2-40B4-BE49-F238E27FC236}">
                <a16:creationId xmlns:a16="http://schemas.microsoft.com/office/drawing/2014/main" id="{8708A57F-08D9-2A44-C56D-4BB8FD7F7D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79283" y="1534232"/>
            <a:ext cx="6448649" cy="4518251"/>
          </a:xfrm>
        </p:spPr>
      </p:pic>
    </p:spTree>
    <p:extLst>
      <p:ext uri="{BB962C8B-B14F-4D97-AF65-F5344CB8AC3E}">
        <p14:creationId xmlns:p14="http://schemas.microsoft.com/office/powerpoint/2010/main" val="443698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10B50-B5F3-E42D-7A78-CF61B23E4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Modelling the activity of reactions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41DD8-F938-A17F-92DD-297410A7F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01.05.2023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DC190-3A27-78A9-DB87-24DA8B603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23</a:t>
            </a:fld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3C5D7C-77CD-4FD0-1894-D2A3EE7B351C}"/>
                  </a:ext>
                </a:extLst>
              </p:cNvPr>
              <p:cNvSpPr txBox="1"/>
              <p:nvPr/>
            </p:nvSpPr>
            <p:spPr>
              <a:xfrm>
                <a:off x="1557667" y="2256188"/>
                <a:ext cx="1716752" cy="464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da-DK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𝑅𝐿𝑆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3C5D7C-77CD-4FD0-1894-D2A3EE7B3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667" y="2256188"/>
                <a:ext cx="1716752" cy="464230"/>
              </a:xfrm>
              <a:prstGeom prst="rect">
                <a:avLst/>
              </a:prstGeom>
              <a:blipFill>
                <a:blip r:embed="rId2"/>
                <a:stretch>
                  <a:fillRect l="-3676" b="-1315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1B5453F-CDE4-DEB5-F302-F3C06D5A6923}"/>
              </a:ext>
            </a:extLst>
          </p:cNvPr>
          <p:cNvSpPr txBox="1"/>
          <p:nvPr/>
        </p:nvSpPr>
        <p:spPr>
          <a:xfrm>
            <a:off x="535798" y="1485900"/>
            <a:ext cx="401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The per-site </a:t>
            </a:r>
            <a:r>
              <a:rPr lang="da-DK" dirty="0" err="1"/>
              <a:t>current</a:t>
            </a:r>
            <a:r>
              <a:rPr lang="da-DK" dirty="0"/>
              <a:t> is </a:t>
            </a:r>
            <a:r>
              <a:rPr lang="da-DK" dirty="0" err="1"/>
              <a:t>estimated</a:t>
            </a:r>
            <a:r>
              <a:rPr lang="da-DK" dirty="0"/>
              <a:t> with: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A6E0BF-1D17-3BFE-100B-9950BC31B980}"/>
              </a:ext>
            </a:extLst>
          </p:cNvPr>
          <p:cNvSpPr txBox="1"/>
          <p:nvPr/>
        </p:nvSpPr>
        <p:spPr>
          <a:xfrm>
            <a:off x="535798" y="3429000"/>
            <a:ext cx="4259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The </a:t>
            </a:r>
            <a:r>
              <a:rPr lang="da-DK" dirty="0" err="1"/>
              <a:t>Koutecký-Levich</a:t>
            </a:r>
            <a:r>
              <a:rPr lang="da-DK" dirty="0"/>
              <a:t> </a:t>
            </a:r>
            <a:r>
              <a:rPr lang="da-DK" dirty="0" err="1"/>
              <a:t>equation</a:t>
            </a:r>
            <a:r>
              <a:rPr lang="da-DK" dirty="0"/>
              <a:t> </a:t>
            </a:r>
            <a:r>
              <a:rPr lang="da-DK" dirty="0" err="1"/>
              <a:t>corrects</a:t>
            </a:r>
            <a:r>
              <a:rPr lang="da-DK" dirty="0"/>
              <a:t> the </a:t>
            </a:r>
            <a:r>
              <a:rPr lang="da-DK" dirty="0" err="1"/>
              <a:t>current</a:t>
            </a:r>
            <a:r>
              <a:rPr lang="da-DK" dirty="0"/>
              <a:t> for </a:t>
            </a:r>
            <a:r>
              <a:rPr lang="da-DK" dirty="0" err="1"/>
              <a:t>mass</a:t>
            </a:r>
            <a:r>
              <a:rPr lang="da-DK" dirty="0"/>
              <a:t>-transport: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A2F45B-9962-E9E7-619F-842D1D9423A9}"/>
                  </a:ext>
                </a:extLst>
              </p:cNvPr>
              <p:cNvSpPr txBox="1"/>
              <p:nvPr/>
            </p:nvSpPr>
            <p:spPr>
              <a:xfrm>
                <a:off x="860008" y="4225057"/>
                <a:ext cx="1395318" cy="5689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𝑠𝑖𝑡𝑒</m:t>
                              </m:r>
                            </m:sub>
                          </m:sSub>
                        </m:den>
                      </m:f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A2F45B-9962-E9E7-619F-842D1D942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08" y="4225057"/>
                <a:ext cx="1395318" cy="568938"/>
              </a:xfrm>
              <a:prstGeom prst="rect">
                <a:avLst/>
              </a:prstGeom>
              <a:blipFill>
                <a:blip r:embed="rId3"/>
                <a:stretch>
                  <a:fillRect l="-4505" t="-4348" r="-901" b="-1521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25445A-53BD-905D-3259-0BBDB088E0F0}"/>
                  </a:ext>
                </a:extLst>
              </p:cNvPr>
              <p:cNvSpPr txBox="1"/>
              <p:nvPr/>
            </p:nvSpPr>
            <p:spPr>
              <a:xfrm>
                <a:off x="2912912" y="4117684"/>
                <a:ext cx="1446614" cy="7924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𝑠𝑖𝑡𝑒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25445A-53BD-905D-3259-0BBDB088E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912" y="4117684"/>
                <a:ext cx="1446614" cy="792461"/>
              </a:xfrm>
              <a:prstGeom prst="rect">
                <a:avLst/>
              </a:prstGeom>
              <a:blipFill>
                <a:blip r:embed="rId4"/>
                <a:stretch>
                  <a:fillRect l="-2609" t="-3175" b="-952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A964EA-D7CA-556D-139B-6BA3A627F371}"/>
                  </a:ext>
                </a:extLst>
              </p:cNvPr>
              <p:cNvSpPr txBox="1"/>
              <p:nvPr/>
            </p:nvSpPr>
            <p:spPr>
              <a:xfrm>
                <a:off x="1721283" y="5325883"/>
                <a:ext cx="1643270" cy="911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a-DK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f>
                                <m:f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</m:den>
                              </m:f>
                            </m:den>
                          </m:f>
                        </m:e>
                      </m:nary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A964EA-D7CA-556D-139B-6BA3A627F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283" y="5325883"/>
                <a:ext cx="1643270" cy="911403"/>
              </a:xfrm>
              <a:prstGeom prst="rect">
                <a:avLst/>
              </a:prstGeom>
              <a:blipFill>
                <a:blip r:embed="rId5"/>
                <a:stretch>
                  <a:fillRect l="-13846" t="-95890" b="-13287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8538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10B50-B5F3-E42D-7A78-CF61B23E4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6089629" cy="464230"/>
          </a:xfrm>
        </p:spPr>
        <p:txBody>
          <a:bodyPr/>
          <a:lstStyle/>
          <a:p>
            <a:r>
              <a:rPr lang="da-DK" dirty="0"/>
              <a:t>Modelling the activity of reactions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41DD8-F938-A17F-92DD-297410A7F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01.05.2023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DC190-3A27-78A9-DB87-24DA8B603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24</a:t>
            </a:fld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3C5D7C-77CD-4FD0-1894-D2A3EE7B351C}"/>
                  </a:ext>
                </a:extLst>
              </p:cNvPr>
              <p:cNvSpPr txBox="1"/>
              <p:nvPr/>
            </p:nvSpPr>
            <p:spPr>
              <a:xfrm>
                <a:off x="1557667" y="2256188"/>
                <a:ext cx="1716752" cy="464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da-DK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𝑅𝐿𝑆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3C5D7C-77CD-4FD0-1894-D2A3EE7B3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667" y="2256188"/>
                <a:ext cx="1716752" cy="464230"/>
              </a:xfrm>
              <a:prstGeom prst="rect">
                <a:avLst/>
              </a:prstGeom>
              <a:blipFill>
                <a:blip r:embed="rId2"/>
                <a:stretch>
                  <a:fillRect l="-3676" b="-1315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1B5453F-CDE4-DEB5-F302-F3C06D5A6923}"/>
              </a:ext>
            </a:extLst>
          </p:cNvPr>
          <p:cNvSpPr txBox="1"/>
          <p:nvPr/>
        </p:nvSpPr>
        <p:spPr>
          <a:xfrm>
            <a:off x="535798" y="1485900"/>
            <a:ext cx="401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The per-site </a:t>
            </a:r>
            <a:r>
              <a:rPr lang="da-DK" dirty="0" err="1"/>
              <a:t>current</a:t>
            </a:r>
            <a:r>
              <a:rPr lang="da-DK" dirty="0"/>
              <a:t> is </a:t>
            </a:r>
            <a:r>
              <a:rPr lang="da-DK" dirty="0" err="1"/>
              <a:t>estimated</a:t>
            </a:r>
            <a:r>
              <a:rPr lang="da-DK" dirty="0"/>
              <a:t> with: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A6E0BF-1D17-3BFE-100B-9950BC31B980}"/>
              </a:ext>
            </a:extLst>
          </p:cNvPr>
          <p:cNvSpPr txBox="1"/>
          <p:nvPr/>
        </p:nvSpPr>
        <p:spPr>
          <a:xfrm>
            <a:off x="535798" y="3429000"/>
            <a:ext cx="4259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The </a:t>
            </a:r>
            <a:r>
              <a:rPr lang="da-DK" dirty="0" err="1"/>
              <a:t>Koutecký-Levich</a:t>
            </a:r>
            <a:r>
              <a:rPr lang="da-DK" dirty="0"/>
              <a:t> </a:t>
            </a:r>
            <a:r>
              <a:rPr lang="da-DK" dirty="0" err="1"/>
              <a:t>equation</a:t>
            </a:r>
            <a:r>
              <a:rPr lang="da-DK" dirty="0"/>
              <a:t> </a:t>
            </a:r>
            <a:r>
              <a:rPr lang="da-DK" dirty="0" err="1"/>
              <a:t>corrects</a:t>
            </a:r>
            <a:r>
              <a:rPr lang="da-DK" dirty="0"/>
              <a:t> the </a:t>
            </a:r>
            <a:r>
              <a:rPr lang="da-DK" dirty="0" err="1"/>
              <a:t>current</a:t>
            </a:r>
            <a:r>
              <a:rPr lang="da-DK" dirty="0"/>
              <a:t> for </a:t>
            </a:r>
            <a:r>
              <a:rPr lang="da-DK" dirty="0" err="1"/>
              <a:t>mass</a:t>
            </a:r>
            <a:r>
              <a:rPr lang="da-DK" dirty="0"/>
              <a:t>-transport: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A2F45B-9962-E9E7-619F-842D1D9423A9}"/>
                  </a:ext>
                </a:extLst>
              </p:cNvPr>
              <p:cNvSpPr txBox="1"/>
              <p:nvPr/>
            </p:nvSpPr>
            <p:spPr>
              <a:xfrm>
                <a:off x="860008" y="4225057"/>
                <a:ext cx="1395318" cy="5689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𝑠𝑖𝑡𝑒</m:t>
                              </m:r>
                            </m:sub>
                          </m:sSub>
                        </m:den>
                      </m:f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A2F45B-9962-E9E7-619F-842D1D942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08" y="4225057"/>
                <a:ext cx="1395318" cy="568938"/>
              </a:xfrm>
              <a:prstGeom prst="rect">
                <a:avLst/>
              </a:prstGeom>
              <a:blipFill>
                <a:blip r:embed="rId3"/>
                <a:stretch>
                  <a:fillRect l="-4505" t="-4348" r="-901" b="-1521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25445A-53BD-905D-3259-0BBDB088E0F0}"/>
                  </a:ext>
                </a:extLst>
              </p:cNvPr>
              <p:cNvSpPr txBox="1"/>
              <p:nvPr/>
            </p:nvSpPr>
            <p:spPr>
              <a:xfrm>
                <a:off x="2912912" y="4117684"/>
                <a:ext cx="1446614" cy="7924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𝑠𝑖𝑡𝑒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25445A-53BD-905D-3259-0BBDB088E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912" y="4117684"/>
                <a:ext cx="1446614" cy="792461"/>
              </a:xfrm>
              <a:prstGeom prst="rect">
                <a:avLst/>
              </a:prstGeom>
              <a:blipFill>
                <a:blip r:embed="rId4"/>
                <a:stretch>
                  <a:fillRect l="-2609" t="-3175" b="-952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A964EA-D7CA-556D-139B-6BA3A627F371}"/>
                  </a:ext>
                </a:extLst>
              </p:cNvPr>
              <p:cNvSpPr txBox="1"/>
              <p:nvPr/>
            </p:nvSpPr>
            <p:spPr>
              <a:xfrm>
                <a:off x="1721283" y="5325883"/>
                <a:ext cx="1643270" cy="911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a-DK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f>
                                <m:f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</m:den>
                              </m:f>
                            </m:den>
                          </m:f>
                        </m:e>
                      </m:nary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A964EA-D7CA-556D-139B-6BA3A627F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283" y="5325883"/>
                <a:ext cx="1643270" cy="911403"/>
              </a:xfrm>
              <a:prstGeom prst="rect">
                <a:avLst/>
              </a:prstGeom>
              <a:blipFill>
                <a:blip r:embed="rId5"/>
                <a:stretch>
                  <a:fillRect l="-13846" t="-95890" b="-13287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, bar chart, box and whisker chart&#10;&#10;Description automatically generated">
            <a:extLst>
              <a:ext uri="{FF2B5EF4-FFF2-40B4-BE49-F238E27FC236}">
                <a16:creationId xmlns:a16="http://schemas.microsoft.com/office/drawing/2014/main" id="{5ED03C40-EA36-129D-4394-E9036BD181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7903" y="1964299"/>
            <a:ext cx="4259486" cy="30986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930A55-95C6-5AC5-D6CE-8D3051BBC8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8196071" y="4507954"/>
            <a:ext cx="377456" cy="814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D01C3E-8EC0-D5BF-C959-14151085EB6E}"/>
              </a:ext>
            </a:extLst>
          </p:cNvPr>
          <p:cNvSpPr txBox="1"/>
          <p:nvPr/>
        </p:nvSpPr>
        <p:spPr>
          <a:xfrm>
            <a:off x="6805228" y="1485900"/>
            <a:ext cx="295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Standard </a:t>
            </a:r>
            <a:r>
              <a:rPr lang="da-DK" dirty="0" err="1"/>
              <a:t>two-step</a:t>
            </a:r>
            <a:r>
              <a:rPr lang="da-DK" dirty="0"/>
              <a:t> reaction</a:t>
            </a:r>
          </a:p>
        </p:txBody>
      </p:sp>
    </p:spTree>
    <p:extLst>
      <p:ext uri="{BB962C8B-B14F-4D97-AF65-F5344CB8AC3E}">
        <p14:creationId xmlns:p14="http://schemas.microsoft.com/office/powerpoint/2010/main" val="311066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10B50-B5F3-E42D-7A78-CF61B23E4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Modelling the activity of reactions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41DD8-F938-A17F-92DD-297410A7F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01.05.2023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DC190-3A27-78A9-DB87-24DA8B603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25</a:t>
            </a:fld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3C5D7C-77CD-4FD0-1894-D2A3EE7B351C}"/>
                  </a:ext>
                </a:extLst>
              </p:cNvPr>
              <p:cNvSpPr txBox="1"/>
              <p:nvPr/>
            </p:nvSpPr>
            <p:spPr>
              <a:xfrm>
                <a:off x="1557667" y="2256188"/>
                <a:ext cx="1716752" cy="464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da-DK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𝑅𝐿𝑆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3C5D7C-77CD-4FD0-1894-D2A3EE7B3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667" y="2256188"/>
                <a:ext cx="1716752" cy="464230"/>
              </a:xfrm>
              <a:prstGeom prst="rect">
                <a:avLst/>
              </a:prstGeom>
              <a:blipFill>
                <a:blip r:embed="rId2"/>
                <a:stretch>
                  <a:fillRect l="-3676" b="-1315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1B5453F-CDE4-DEB5-F302-F3C06D5A6923}"/>
              </a:ext>
            </a:extLst>
          </p:cNvPr>
          <p:cNvSpPr txBox="1"/>
          <p:nvPr/>
        </p:nvSpPr>
        <p:spPr>
          <a:xfrm>
            <a:off x="535798" y="1485900"/>
            <a:ext cx="401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The per-site </a:t>
            </a:r>
            <a:r>
              <a:rPr lang="da-DK" dirty="0" err="1"/>
              <a:t>current</a:t>
            </a:r>
            <a:r>
              <a:rPr lang="da-DK" dirty="0"/>
              <a:t> is </a:t>
            </a:r>
            <a:r>
              <a:rPr lang="da-DK" dirty="0" err="1"/>
              <a:t>estimated</a:t>
            </a:r>
            <a:r>
              <a:rPr lang="da-DK" dirty="0"/>
              <a:t> with: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A6E0BF-1D17-3BFE-100B-9950BC31B980}"/>
              </a:ext>
            </a:extLst>
          </p:cNvPr>
          <p:cNvSpPr txBox="1"/>
          <p:nvPr/>
        </p:nvSpPr>
        <p:spPr>
          <a:xfrm>
            <a:off x="535798" y="3429000"/>
            <a:ext cx="4259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The </a:t>
            </a:r>
            <a:r>
              <a:rPr lang="da-DK" dirty="0" err="1"/>
              <a:t>Koutecký-Levich</a:t>
            </a:r>
            <a:r>
              <a:rPr lang="da-DK" dirty="0"/>
              <a:t> </a:t>
            </a:r>
            <a:r>
              <a:rPr lang="da-DK" dirty="0" err="1"/>
              <a:t>equation</a:t>
            </a:r>
            <a:r>
              <a:rPr lang="da-DK" dirty="0"/>
              <a:t> </a:t>
            </a:r>
            <a:r>
              <a:rPr lang="da-DK" dirty="0" err="1"/>
              <a:t>corrects</a:t>
            </a:r>
            <a:r>
              <a:rPr lang="da-DK" dirty="0"/>
              <a:t> the </a:t>
            </a:r>
            <a:r>
              <a:rPr lang="da-DK" dirty="0" err="1"/>
              <a:t>current</a:t>
            </a:r>
            <a:r>
              <a:rPr lang="da-DK" dirty="0"/>
              <a:t> for </a:t>
            </a:r>
            <a:r>
              <a:rPr lang="da-DK" dirty="0" err="1"/>
              <a:t>mass</a:t>
            </a:r>
            <a:r>
              <a:rPr lang="da-DK" dirty="0"/>
              <a:t>-transport: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A2F45B-9962-E9E7-619F-842D1D9423A9}"/>
                  </a:ext>
                </a:extLst>
              </p:cNvPr>
              <p:cNvSpPr txBox="1"/>
              <p:nvPr/>
            </p:nvSpPr>
            <p:spPr>
              <a:xfrm>
                <a:off x="860008" y="4225057"/>
                <a:ext cx="1395318" cy="5689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𝑠𝑖𝑡𝑒</m:t>
                              </m:r>
                            </m:sub>
                          </m:sSub>
                        </m:den>
                      </m:f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A2F45B-9962-E9E7-619F-842D1D942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08" y="4225057"/>
                <a:ext cx="1395318" cy="568938"/>
              </a:xfrm>
              <a:prstGeom prst="rect">
                <a:avLst/>
              </a:prstGeom>
              <a:blipFill>
                <a:blip r:embed="rId3"/>
                <a:stretch>
                  <a:fillRect l="-4505" t="-4348" r="-901" b="-1521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25445A-53BD-905D-3259-0BBDB088E0F0}"/>
                  </a:ext>
                </a:extLst>
              </p:cNvPr>
              <p:cNvSpPr txBox="1"/>
              <p:nvPr/>
            </p:nvSpPr>
            <p:spPr>
              <a:xfrm>
                <a:off x="2912912" y="4117684"/>
                <a:ext cx="1446614" cy="7924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𝑠𝑖𝑡𝑒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25445A-53BD-905D-3259-0BBDB088E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912" y="4117684"/>
                <a:ext cx="1446614" cy="792461"/>
              </a:xfrm>
              <a:prstGeom prst="rect">
                <a:avLst/>
              </a:prstGeom>
              <a:blipFill>
                <a:blip r:embed="rId4"/>
                <a:stretch>
                  <a:fillRect l="-2609" t="-3175" b="-952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A964EA-D7CA-556D-139B-6BA3A627F371}"/>
                  </a:ext>
                </a:extLst>
              </p:cNvPr>
              <p:cNvSpPr txBox="1"/>
              <p:nvPr/>
            </p:nvSpPr>
            <p:spPr>
              <a:xfrm>
                <a:off x="1721283" y="5325883"/>
                <a:ext cx="1643270" cy="911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a-DK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f>
                                <m:f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</m:den>
                              </m:f>
                            </m:den>
                          </m:f>
                        </m:e>
                      </m:nary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A964EA-D7CA-556D-139B-6BA3A627F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283" y="5325883"/>
                <a:ext cx="1643270" cy="911403"/>
              </a:xfrm>
              <a:prstGeom prst="rect">
                <a:avLst/>
              </a:prstGeom>
              <a:blipFill>
                <a:blip r:embed="rId5"/>
                <a:stretch>
                  <a:fillRect l="-13846" t="-95890" b="-13287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DB0949CE-D356-4C86-12B5-FEF8DE18F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2757" y="1857240"/>
            <a:ext cx="5373842" cy="37898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23B66FC-29F8-8178-EAA4-8C53F5870861}"/>
              </a:ext>
            </a:extLst>
          </p:cNvPr>
          <p:cNvSpPr txBox="1"/>
          <p:nvPr/>
        </p:nvSpPr>
        <p:spPr>
          <a:xfrm>
            <a:off x="6805228" y="1485900"/>
            <a:ext cx="295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Standard </a:t>
            </a:r>
            <a:r>
              <a:rPr lang="da-DK" dirty="0" err="1"/>
              <a:t>two-step</a:t>
            </a:r>
            <a:r>
              <a:rPr lang="da-DK" dirty="0"/>
              <a:t> reaction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6AC5EBA-36CA-7EA4-4DDE-915E19DF831E}"/>
              </a:ext>
            </a:extLst>
          </p:cNvPr>
          <p:cNvCxnSpPr/>
          <p:nvPr/>
        </p:nvCxnSpPr>
        <p:spPr>
          <a:xfrm>
            <a:off x="8318883" y="3844764"/>
            <a:ext cx="0" cy="6346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5ABB4370-B8CE-84D2-0838-68B4AE99CF62}"/>
              </a:ext>
            </a:extLst>
          </p:cNvPr>
          <p:cNvSpPr/>
          <p:nvPr/>
        </p:nvSpPr>
        <p:spPr>
          <a:xfrm>
            <a:off x="6805228" y="6310137"/>
            <a:ext cx="2662863" cy="4726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CB4BE0A-D5B0-1826-49A1-708E3E385E6D}"/>
              </a:ext>
            </a:extLst>
          </p:cNvPr>
          <p:cNvCxnSpPr/>
          <p:nvPr/>
        </p:nvCxnSpPr>
        <p:spPr>
          <a:xfrm>
            <a:off x="10219061" y="5258804"/>
            <a:ext cx="0" cy="6346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4BD3968-64CF-F326-A79A-3A792D1BEB23}"/>
                  </a:ext>
                </a:extLst>
              </p:cNvPr>
              <p:cNvSpPr txBox="1"/>
              <p:nvPr/>
            </p:nvSpPr>
            <p:spPr>
              <a:xfrm>
                <a:off x="8395255" y="4023584"/>
                <a:ext cx="5222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1⋅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4BD3968-64CF-F326-A79A-3A792D1BE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255" y="4023584"/>
                <a:ext cx="522259" cy="276999"/>
              </a:xfrm>
              <a:prstGeom prst="rect">
                <a:avLst/>
              </a:prstGeom>
              <a:blipFill>
                <a:blip r:embed="rId7"/>
                <a:stretch>
                  <a:fillRect l="-6977" r="-697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B88AF81-21EC-572F-77AD-967B22C7F6B2}"/>
                  </a:ext>
                </a:extLst>
              </p:cNvPr>
              <p:cNvSpPr txBox="1"/>
              <p:nvPr/>
            </p:nvSpPr>
            <p:spPr>
              <a:xfrm>
                <a:off x="10310969" y="5616446"/>
                <a:ext cx="5222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2⋅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B88AF81-21EC-572F-77AD-967B22C7F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969" y="5616446"/>
                <a:ext cx="522259" cy="276999"/>
              </a:xfrm>
              <a:prstGeom prst="rect">
                <a:avLst/>
              </a:prstGeom>
              <a:blipFill>
                <a:blip r:embed="rId8"/>
                <a:stretch>
                  <a:fillRect l="-7143" r="-952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931310B-5E86-763F-AB06-95C26754C085}"/>
                  </a:ext>
                </a:extLst>
              </p:cNvPr>
              <p:cNvSpPr txBox="1"/>
              <p:nvPr/>
            </p:nvSpPr>
            <p:spPr>
              <a:xfrm>
                <a:off x="6933672" y="6411565"/>
                <a:ext cx="2257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931310B-5E86-763F-AB06-95C26754C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672" y="6411565"/>
                <a:ext cx="225703" cy="276999"/>
              </a:xfrm>
              <a:prstGeom prst="rect">
                <a:avLst/>
              </a:prstGeom>
              <a:blipFill>
                <a:blip r:embed="rId9"/>
                <a:stretch>
                  <a:fillRect l="-15789" r="-15789" b="-434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80C393D-1812-1E8F-E00D-2EB7DF178E7B}"/>
                  </a:ext>
                </a:extLst>
              </p:cNvPr>
              <p:cNvSpPr txBox="1"/>
              <p:nvPr/>
            </p:nvSpPr>
            <p:spPr>
              <a:xfrm>
                <a:off x="7911746" y="6411565"/>
                <a:ext cx="6472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𝑅𝐿𝑆</m:t>
                          </m:r>
                        </m:sub>
                      </m:sSub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80C393D-1812-1E8F-E00D-2EB7DF178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746" y="6411565"/>
                <a:ext cx="647293" cy="276999"/>
              </a:xfrm>
              <a:prstGeom prst="rect">
                <a:avLst/>
              </a:prstGeom>
              <a:blipFill>
                <a:blip r:embed="rId10"/>
                <a:stretch>
                  <a:fillRect l="-7843" r="-1961" b="-8696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E3D8B7B-E15D-15D2-C3D3-DCA7C375DA0B}"/>
                  </a:ext>
                </a:extLst>
              </p:cNvPr>
              <p:cNvSpPr txBox="1"/>
              <p:nvPr/>
            </p:nvSpPr>
            <p:spPr>
              <a:xfrm>
                <a:off x="9171203" y="6411565"/>
                <a:ext cx="1234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b="0" i="0" smtClean="0"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E3D8B7B-E15D-15D2-C3D3-DCA7C375D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203" y="6411565"/>
                <a:ext cx="123431" cy="276999"/>
              </a:xfrm>
              <a:prstGeom prst="rect">
                <a:avLst/>
              </a:prstGeom>
              <a:blipFill>
                <a:blip r:embed="rId11"/>
                <a:stretch>
                  <a:fillRect l="-45455" r="-54545" b="-3043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A713643-4DD0-D732-C4F6-B48F833776C3}"/>
              </a:ext>
            </a:extLst>
          </p:cNvPr>
          <p:cNvCxnSpPr>
            <a:cxnSpLocks/>
          </p:cNvCxnSpPr>
          <p:nvPr/>
        </p:nvCxnSpPr>
        <p:spPr>
          <a:xfrm>
            <a:off x="7360113" y="6550064"/>
            <a:ext cx="406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6FD417C-DA4F-72C2-AFB9-524A2CDDB33E}"/>
              </a:ext>
            </a:extLst>
          </p:cNvPr>
          <p:cNvCxnSpPr>
            <a:cxnSpLocks/>
          </p:cNvCxnSpPr>
          <p:nvPr/>
        </p:nvCxnSpPr>
        <p:spPr>
          <a:xfrm>
            <a:off x="8658407" y="6539617"/>
            <a:ext cx="406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7D11EDA-EA52-D6F6-7DD9-16B80BC4C555}"/>
                  </a:ext>
                </a:extLst>
              </p:cNvPr>
              <p:cNvSpPr txBox="1"/>
              <p:nvPr/>
            </p:nvSpPr>
            <p:spPr>
              <a:xfrm>
                <a:off x="5861866" y="5799304"/>
                <a:ext cx="41127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𝑅𝐿𝑆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DK"/>
                        <m:t>|</m:t>
                      </m:r>
                      <m:r>
                        <m:rPr>
                          <m:sty m:val="p"/>
                        </m:rPr>
                        <a:rPr lang="da-DK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+0.17 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𝑒𝑉</m:t>
                      </m:r>
                      <m:r>
                        <m:rPr>
                          <m:nor/>
                        </m:rPr>
                        <a:rPr lang="en-DK"/>
                        <m:t>|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−0.17 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𝑒𝑉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7D11EDA-EA52-D6F6-7DD9-16B80BC4C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866" y="5799304"/>
                <a:ext cx="4112729" cy="276999"/>
              </a:xfrm>
              <a:prstGeom prst="rect">
                <a:avLst/>
              </a:prstGeom>
              <a:blipFill>
                <a:blip r:embed="rId12"/>
                <a:stretch>
                  <a:fillRect l="-923" t="-8696" r="-615" b="-3043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120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1" grpId="0"/>
      <p:bldP spid="23" grpId="0"/>
      <p:bldP spid="25" grpId="0"/>
      <p:bldP spid="26" grpId="0"/>
      <p:bldP spid="27" grpId="0"/>
      <p:bldP spid="3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10B50-B5F3-E42D-7A78-CF61B23E4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Modelling the activity of reactions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41DD8-F938-A17F-92DD-297410A7F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01.05.2023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DC190-3A27-78A9-DB87-24DA8B603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26</a:t>
            </a:fld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3C5D7C-77CD-4FD0-1894-D2A3EE7B351C}"/>
                  </a:ext>
                </a:extLst>
              </p:cNvPr>
              <p:cNvSpPr txBox="1"/>
              <p:nvPr/>
            </p:nvSpPr>
            <p:spPr>
              <a:xfrm>
                <a:off x="1557667" y="2256188"/>
                <a:ext cx="1716752" cy="464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da-DK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𝑅𝐿𝑆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3C5D7C-77CD-4FD0-1894-D2A3EE7B3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667" y="2256188"/>
                <a:ext cx="1716752" cy="464230"/>
              </a:xfrm>
              <a:prstGeom prst="rect">
                <a:avLst/>
              </a:prstGeom>
              <a:blipFill>
                <a:blip r:embed="rId2"/>
                <a:stretch>
                  <a:fillRect l="-3676" b="-1315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1B5453F-CDE4-DEB5-F302-F3C06D5A6923}"/>
              </a:ext>
            </a:extLst>
          </p:cNvPr>
          <p:cNvSpPr txBox="1"/>
          <p:nvPr/>
        </p:nvSpPr>
        <p:spPr>
          <a:xfrm>
            <a:off x="535798" y="1485900"/>
            <a:ext cx="401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The per-site </a:t>
            </a:r>
            <a:r>
              <a:rPr lang="da-DK" dirty="0" err="1"/>
              <a:t>current</a:t>
            </a:r>
            <a:r>
              <a:rPr lang="da-DK" dirty="0"/>
              <a:t> is </a:t>
            </a:r>
            <a:r>
              <a:rPr lang="da-DK" dirty="0" err="1"/>
              <a:t>estimated</a:t>
            </a:r>
            <a:r>
              <a:rPr lang="da-DK" dirty="0"/>
              <a:t> with: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A6E0BF-1D17-3BFE-100B-9950BC31B980}"/>
              </a:ext>
            </a:extLst>
          </p:cNvPr>
          <p:cNvSpPr txBox="1"/>
          <p:nvPr/>
        </p:nvSpPr>
        <p:spPr>
          <a:xfrm>
            <a:off x="535798" y="3429000"/>
            <a:ext cx="4259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The </a:t>
            </a:r>
            <a:r>
              <a:rPr lang="da-DK" dirty="0" err="1"/>
              <a:t>Koutecký-Levich</a:t>
            </a:r>
            <a:r>
              <a:rPr lang="da-DK" dirty="0"/>
              <a:t> </a:t>
            </a:r>
            <a:r>
              <a:rPr lang="da-DK" dirty="0" err="1"/>
              <a:t>equation</a:t>
            </a:r>
            <a:r>
              <a:rPr lang="da-DK" dirty="0"/>
              <a:t> </a:t>
            </a:r>
            <a:r>
              <a:rPr lang="da-DK" dirty="0" err="1"/>
              <a:t>corrects</a:t>
            </a:r>
            <a:r>
              <a:rPr lang="da-DK" dirty="0"/>
              <a:t> the </a:t>
            </a:r>
            <a:r>
              <a:rPr lang="da-DK" dirty="0" err="1"/>
              <a:t>current</a:t>
            </a:r>
            <a:r>
              <a:rPr lang="da-DK" dirty="0"/>
              <a:t> for </a:t>
            </a:r>
            <a:r>
              <a:rPr lang="da-DK" dirty="0" err="1"/>
              <a:t>mass</a:t>
            </a:r>
            <a:r>
              <a:rPr lang="da-DK" dirty="0"/>
              <a:t>-transport: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A2F45B-9962-E9E7-619F-842D1D9423A9}"/>
                  </a:ext>
                </a:extLst>
              </p:cNvPr>
              <p:cNvSpPr txBox="1"/>
              <p:nvPr/>
            </p:nvSpPr>
            <p:spPr>
              <a:xfrm>
                <a:off x="860008" y="4225057"/>
                <a:ext cx="1395318" cy="5689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𝑠𝑖𝑡𝑒</m:t>
                              </m:r>
                            </m:sub>
                          </m:sSub>
                        </m:den>
                      </m:f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A2F45B-9962-E9E7-619F-842D1D942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08" y="4225057"/>
                <a:ext cx="1395318" cy="568938"/>
              </a:xfrm>
              <a:prstGeom prst="rect">
                <a:avLst/>
              </a:prstGeom>
              <a:blipFill>
                <a:blip r:embed="rId3"/>
                <a:stretch>
                  <a:fillRect l="-4505" t="-4348" r="-901" b="-1521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25445A-53BD-905D-3259-0BBDB088E0F0}"/>
                  </a:ext>
                </a:extLst>
              </p:cNvPr>
              <p:cNvSpPr txBox="1"/>
              <p:nvPr/>
            </p:nvSpPr>
            <p:spPr>
              <a:xfrm>
                <a:off x="2912912" y="4117684"/>
                <a:ext cx="1446614" cy="7924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𝑠𝑖𝑡𝑒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25445A-53BD-905D-3259-0BBDB088E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912" y="4117684"/>
                <a:ext cx="1446614" cy="792461"/>
              </a:xfrm>
              <a:prstGeom prst="rect">
                <a:avLst/>
              </a:prstGeom>
              <a:blipFill>
                <a:blip r:embed="rId4"/>
                <a:stretch>
                  <a:fillRect l="-2609" t="-3175" b="-952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A964EA-D7CA-556D-139B-6BA3A627F371}"/>
                  </a:ext>
                </a:extLst>
              </p:cNvPr>
              <p:cNvSpPr txBox="1"/>
              <p:nvPr/>
            </p:nvSpPr>
            <p:spPr>
              <a:xfrm>
                <a:off x="1721283" y="5325883"/>
                <a:ext cx="1643270" cy="911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a-DK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f>
                                <m:f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</m:den>
                              </m:f>
                            </m:den>
                          </m:f>
                        </m:e>
                      </m:nary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A964EA-D7CA-556D-139B-6BA3A627F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283" y="5325883"/>
                <a:ext cx="1643270" cy="911403"/>
              </a:xfrm>
              <a:prstGeom prst="rect">
                <a:avLst/>
              </a:prstGeom>
              <a:blipFill>
                <a:blip r:embed="rId5"/>
                <a:stretch>
                  <a:fillRect l="-13846" t="-95890" b="-13287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23B66FC-29F8-8178-EAA4-8C53F5870861}"/>
              </a:ext>
            </a:extLst>
          </p:cNvPr>
          <p:cNvSpPr txBox="1"/>
          <p:nvPr/>
        </p:nvSpPr>
        <p:spPr>
          <a:xfrm>
            <a:off x="6805228" y="1485900"/>
            <a:ext cx="295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Standard </a:t>
            </a:r>
            <a:r>
              <a:rPr lang="da-DK" dirty="0" err="1"/>
              <a:t>two-step</a:t>
            </a:r>
            <a:r>
              <a:rPr lang="da-DK" dirty="0"/>
              <a:t> reaction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5ABB4370-B8CE-84D2-0838-68B4AE99CF62}"/>
              </a:ext>
            </a:extLst>
          </p:cNvPr>
          <p:cNvSpPr/>
          <p:nvPr/>
        </p:nvSpPr>
        <p:spPr>
          <a:xfrm>
            <a:off x="6805228" y="6310137"/>
            <a:ext cx="2662863" cy="4726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931310B-5E86-763F-AB06-95C26754C085}"/>
                  </a:ext>
                </a:extLst>
              </p:cNvPr>
              <p:cNvSpPr txBox="1"/>
              <p:nvPr/>
            </p:nvSpPr>
            <p:spPr>
              <a:xfrm>
                <a:off x="6933672" y="6411565"/>
                <a:ext cx="2257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931310B-5E86-763F-AB06-95C26754C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672" y="6411565"/>
                <a:ext cx="225703" cy="276999"/>
              </a:xfrm>
              <a:prstGeom prst="rect">
                <a:avLst/>
              </a:prstGeom>
              <a:blipFill>
                <a:blip r:embed="rId6"/>
                <a:stretch>
                  <a:fillRect l="-15789" r="-15789" b="-434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80C393D-1812-1E8F-E00D-2EB7DF178E7B}"/>
                  </a:ext>
                </a:extLst>
              </p:cNvPr>
              <p:cNvSpPr txBox="1"/>
              <p:nvPr/>
            </p:nvSpPr>
            <p:spPr>
              <a:xfrm>
                <a:off x="7911746" y="6411565"/>
                <a:ext cx="6472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𝑅𝐿𝑆</m:t>
                          </m:r>
                        </m:sub>
                      </m:sSub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80C393D-1812-1E8F-E00D-2EB7DF178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746" y="6411565"/>
                <a:ext cx="647293" cy="276999"/>
              </a:xfrm>
              <a:prstGeom prst="rect">
                <a:avLst/>
              </a:prstGeom>
              <a:blipFill>
                <a:blip r:embed="rId7"/>
                <a:stretch>
                  <a:fillRect l="-7843" r="-1961" b="-8696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E3D8B7B-E15D-15D2-C3D3-DCA7C375DA0B}"/>
                  </a:ext>
                </a:extLst>
              </p:cNvPr>
              <p:cNvSpPr txBox="1"/>
              <p:nvPr/>
            </p:nvSpPr>
            <p:spPr>
              <a:xfrm>
                <a:off x="9171203" y="6411565"/>
                <a:ext cx="1234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b="0" i="0" smtClean="0"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E3D8B7B-E15D-15D2-C3D3-DCA7C375D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203" y="6411565"/>
                <a:ext cx="123431" cy="276999"/>
              </a:xfrm>
              <a:prstGeom prst="rect">
                <a:avLst/>
              </a:prstGeom>
              <a:blipFill>
                <a:blip r:embed="rId8"/>
                <a:stretch>
                  <a:fillRect l="-45455" r="-54545" b="-3043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A713643-4DD0-D732-C4F6-B48F833776C3}"/>
              </a:ext>
            </a:extLst>
          </p:cNvPr>
          <p:cNvCxnSpPr>
            <a:cxnSpLocks/>
          </p:cNvCxnSpPr>
          <p:nvPr/>
        </p:nvCxnSpPr>
        <p:spPr>
          <a:xfrm>
            <a:off x="7360113" y="6550064"/>
            <a:ext cx="406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6FD417C-DA4F-72C2-AFB9-524A2CDDB33E}"/>
              </a:ext>
            </a:extLst>
          </p:cNvPr>
          <p:cNvCxnSpPr>
            <a:cxnSpLocks/>
          </p:cNvCxnSpPr>
          <p:nvPr/>
        </p:nvCxnSpPr>
        <p:spPr>
          <a:xfrm>
            <a:off x="8658407" y="6539617"/>
            <a:ext cx="406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7D11EDA-EA52-D6F6-7DD9-16B80BC4C555}"/>
                  </a:ext>
                </a:extLst>
              </p:cNvPr>
              <p:cNvSpPr txBox="1"/>
              <p:nvPr/>
            </p:nvSpPr>
            <p:spPr>
              <a:xfrm>
                <a:off x="5861866" y="5799304"/>
                <a:ext cx="41127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𝑅𝐿𝑆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DK"/>
                        <m:t>|</m:t>
                      </m:r>
                      <m:r>
                        <m:rPr>
                          <m:sty m:val="p"/>
                        </m:rPr>
                        <a:rPr lang="da-DK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+0.17 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𝑒𝑉</m:t>
                      </m:r>
                      <m:r>
                        <m:rPr>
                          <m:nor/>
                        </m:rPr>
                        <a:rPr lang="en-DK"/>
                        <m:t>|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−0.17 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𝑒𝑉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7D11EDA-EA52-D6F6-7DD9-16B80BC4C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866" y="5799304"/>
                <a:ext cx="4112729" cy="276999"/>
              </a:xfrm>
              <a:prstGeom prst="rect">
                <a:avLst/>
              </a:prstGeom>
              <a:blipFill>
                <a:blip r:embed="rId9"/>
                <a:stretch>
                  <a:fillRect l="-923" t="-8696" r="-615" b="-3043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F8361BD2-BDC5-EA3C-4D8E-CEC4606584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91999" y="1826823"/>
            <a:ext cx="4866169" cy="387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45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9C00E-A066-9E08-8B76-5EC411582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Show reaction diagrams for the </a:t>
            </a:r>
            <a:r>
              <a:rPr lang="da-DK" dirty="0" err="1"/>
              <a:t>ones</a:t>
            </a:r>
            <a:r>
              <a:rPr lang="da-DK" dirty="0"/>
              <a:t> I had data on </a:t>
            </a:r>
            <a:r>
              <a:rPr lang="da-DK" dirty="0" err="1"/>
              <a:t>initially</a:t>
            </a:r>
            <a:endParaRPr lang="da-DK" dirty="0"/>
          </a:p>
        </p:txBody>
      </p:sp>
      <p:pic>
        <p:nvPicPr>
          <p:cNvPr id="7" name="Content Placeholder 6" descr="Chart, bar chart, box and whisker chart&#10;&#10;Description automatically generated">
            <a:extLst>
              <a:ext uri="{FF2B5EF4-FFF2-40B4-BE49-F238E27FC236}">
                <a16:creationId xmlns:a16="http://schemas.microsoft.com/office/drawing/2014/main" id="{84DDF7E1-29F4-BAA1-5233-8B0ECE2273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3385" y="4275519"/>
            <a:ext cx="3389563" cy="23749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20761-4FFC-2A46-AC6A-357DC61AA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01.05.2023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6B6658-3A23-B860-83AB-D1B032D65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27</a:t>
            </a:fld>
            <a:endParaRPr lang="da-DK" dirty="0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EF08CA59-0377-1299-76C1-79DC4EE68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279" y="1693259"/>
            <a:ext cx="3330742" cy="2374900"/>
          </a:xfrm>
          <a:prstGeom prst="rect">
            <a:avLst/>
          </a:prstGeom>
        </p:spPr>
      </p:pic>
      <p:pic>
        <p:nvPicPr>
          <p:cNvPr id="11" name="Picture 10" descr="Chart, waterfall chart, box and whisker chart&#10;&#10;Description automatically generated">
            <a:extLst>
              <a:ext uri="{FF2B5EF4-FFF2-40B4-BE49-F238E27FC236}">
                <a16:creationId xmlns:a16="http://schemas.microsoft.com/office/drawing/2014/main" id="{9735EE6F-264C-7AC7-F7C4-1AA717F5C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0632" y="4275519"/>
            <a:ext cx="3323389" cy="2374900"/>
          </a:xfrm>
          <a:prstGeom prst="rect">
            <a:avLst/>
          </a:prstGeom>
        </p:spPr>
      </p:pic>
      <p:pic>
        <p:nvPicPr>
          <p:cNvPr id="13" name="Picture 12" descr="Chart, bar chart, box and whisker chart&#10;&#10;Description automatically generated">
            <a:extLst>
              <a:ext uri="{FF2B5EF4-FFF2-40B4-BE49-F238E27FC236}">
                <a16:creationId xmlns:a16="http://schemas.microsoft.com/office/drawing/2014/main" id="{FA598809-AF69-EA5F-9797-DA0828E201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883" y="1710722"/>
            <a:ext cx="3264568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164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C31D-D19F-9FEA-5C89-915FD9E13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Searching</a:t>
            </a:r>
            <a:r>
              <a:rPr lang="da-DK" dirty="0"/>
              <a:t> for a </a:t>
            </a:r>
            <a:r>
              <a:rPr lang="da-DK" dirty="0" err="1"/>
              <a:t>composition</a:t>
            </a:r>
            <a:r>
              <a:rPr lang="da-DK" dirty="0"/>
              <a:t>, </a:t>
            </a:r>
            <a:r>
              <a:rPr lang="da-DK" dirty="0" err="1"/>
              <a:t>that</a:t>
            </a:r>
            <a:r>
              <a:rPr lang="da-DK" dirty="0"/>
              <a:t> has as </a:t>
            </a:r>
            <a:r>
              <a:rPr lang="da-DK" dirty="0" err="1"/>
              <a:t>few</a:t>
            </a:r>
            <a:r>
              <a:rPr lang="da-DK" dirty="0"/>
              <a:t> *H and *COOH pairs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FB33A-7EBD-CBD3-C61B-E305637FE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01.05.2023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503CB-C7AB-E373-6BAA-C51D59AB2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28</a:t>
            </a:fld>
            <a:endParaRPr lang="da-DK" dirty="0"/>
          </a:p>
        </p:txBody>
      </p:sp>
      <p:pic>
        <p:nvPicPr>
          <p:cNvPr id="6" name="Picture 5" descr="A picture containing antenna&#10;&#10;Description automatically generated">
            <a:extLst>
              <a:ext uri="{FF2B5EF4-FFF2-40B4-BE49-F238E27FC236}">
                <a16:creationId xmlns:a16="http://schemas.microsoft.com/office/drawing/2014/main" id="{EE598295-B905-FB2E-4BE6-4C6299A43B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445108" y="3568226"/>
            <a:ext cx="1570016" cy="28760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FE325E1-38C4-8317-B6F0-C117C997523C}"/>
              </a:ext>
            </a:extLst>
          </p:cNvPr>
          <p:cNvSpPr>
            <a:spLocks noChangeAspect="1"/>
          </p:cNvSpPr>
          <p:nvPr/>
        </p:nvSpPr>
        <p:spPr>
          <a:xfrm>
            <a:off x="1046818" y="3175015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3B0EC0C-60F4-CB38-2222-95B44F5F2F54}"/>
              </a:ext>
            </a:extLst>
          </p:cNvPr>
          <p:cNvSpPr>
            <a:spLocks noChangeAspect="1"/>
          </p:cNvSpPr>
          <p:nvPr/>
        </p:nvSpPr>
        <p:spPr>
          <a:xfrm>
            <a:off x="1353754" y="312986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CED6BE-B51A-412A-937B-F09B04B97EF4}"/>
              </a:ext>
            </a:extLst>
          </p:cNvPr>
          <p:cNvSpPr>
            <a:spLocks noChangeAspect="1"/>
          </p:cNvSpPr>
          <p:nvPr/>
        </p:nvSpPr>
        <p:spPr>
          <a:xfrm>
            <a:off x="863796" y="302520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51D953-6277-462C-68A4-DE1C78ABEAB5}"/>
              </a:ext>
            </a:extLst>
          </p:cNvPr>
          <p:cNvSpPr>
            <a:spLocks noChangeAspect="1"/>
          </p:cNvSpPr>
          <p:nvPr/>
        </p:nvSpPr>
        <p:spPr>
          <a:xfrm>
            <a:off x="801896" y="312986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1" name="Picture 10" descr="A picture containing antenna&#10;&#10;Description automatically generated">
            <a:extLst>
              <a:ext uri="{FF2B5EF4-FFF2-40B4-BE49-F238E27FC236}">
                <a16:creationId xmlns:a16="http://schemas.microsoft.com/office/drawing/2014/main" id="{ABF9F81B-943B-2BFC-E0CE-91E012CFAB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445108" y="4881577"/>
            <a:ext cx="1570016" cy="28760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86058BD-34BF-CA9D-23A6-BFD8A6923757}"/>
              </a:ext>
            </a:extLst>
          </p:cNvPr>
          <p:cNvSpPr>
            <a:spLocks noChangeAspect="1"/>
          </p:cNvSpPr>
          <p:nvPr/>
        </p:nvSpPr>
        <p:spPr>
          <a:xfrm>
            <a:off x="1331956" y="448836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BDFB669-4075-6839-B70C-C6A9C67204C6}"/>
              </a:ext>
            </a:extLst>
          </p:cNvPr>
          <p:cNvSpPr>
            <a:spLocks noChangeAspect="1"/>
          </p:cNvSpPr>
          <p:nvPr/>
        </p:nvSpPr>
        <p:spPr>
          <a:xfrm>
            <a:off x="1638892" y="444322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931A28D-04C0-5E71-7503-281DBB5AD019}"/>
              </a:ext>
            </a:extLst>
          </p:cNvPr>
          <p:cNvSpPr>
            <a:spLocks noChangeAspect="1"/>
          </p:cNvSpPr>
          <p:nvPr/>
        </p:nvSpPr>
        <p:spPr>
          <a:xfrm>
            <a:off x="1148934" y="433855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DA814FF-E312-9261-655B-268EB70E14BB}"/>
              </a:ext>
            </a:extLst>
          </p:cNvPr>
          <p:cNvSpPr>
            <a:spLocks noChangeAspect="1"/>
          </p:cNvSpPr>
          <p:nvPr/>
        </p:nvSpPr>
        <p:spPr>
          <a:xfrm>
            <a:off x="1087034" y="444322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B7E58F-2680-A2E1-78B5-DB39CC8326DF}"/>
              </a:ext>
            </a:extLst>
          </p:cNvPr>
          <p:cNvSpPr>
            <a:spLocks noChangeAspect="1"/>
          </p:cNvSpPr>
          <p:nvPr/>
        </p:nvSpPr>
        <p:spPr>
          <a:xfrm>
            <a:off x="757568" y="469972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7" name="Picture 16" descr="A picture containing antenna&#10;&#10;Description automatically generated">
            <a:extLst>
              <a:ext uri="{FF2B5EF4-FFF2-40B4-BE49-F238E27FC236}">
                <a16:creationId xmlns:a16="http://schemas.microsoft.com/office/drawing/2014/main" id="{866F3FFC-EAA6-EAE6-A884-639E0D9EC9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471926" y="6214753"/>
            <a:ext cx="1570016" cy="28760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0286F80E-9AC0-C125-F6EF-26E556F16042}"/>
              </a:ext>
            </a:extLst>
          </p:cNvPr>
          <p:cNvSpPr>
            <a:spLocks noChangeAspect="1"/>
          </p:cNvSpPr>
          <p:nvPr/>
        </p:nvSpPr>
        <p:spPr>
          <a:xfrm>
            <a:off x="1358774" y="582154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73A764-026A-FAB8-7AFB-5B911B1B10D3}"/>
              </a:ext>
            </a:extLst>
          </p:cNvPr>
          <p:cNvSpPr>
            <a:spLocks noChangeAspect="1"/>
          </p:cNvSpPr>
          <p:nvPr/>
        </p:nvSpPr>
        <p:spPr>
          <a:xfrm>
            <a:off x="1397762" y="557025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ED89640-B236-0A8A-CB53-CCE90C0ECED1}"/>
              </a:ext>
            </a:extLst>
          </p:cNvPr>
          <p:cNvSpPr>
            <a:spLocks noChangeAspect="1"/>
          </p:cNvSpPr>
          <p:nvPr/>
        </p:nvSpPr>
        <p:spPr>
          <a:xfrm>
            <a:off x="917528" y="554869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FB67628-307B-193F-D9DD-AF62FCBC333F}"/>
              </a:ext>
            </a:extLst>
          </p:cNvPr>
          <p:cNvSpPr>
            <a:spLocks noChangeAspect="1"/>
          </p:cNvSpPr>
          <p:nvPr/>
        </p:nvSpPr>
        <p:spPr>
          <a:xfrm>
            <a:off x="826132" y="565336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6B10453-F4F8-B3A1-0E5C-4E2BE9ACA942}"/>
              </a:ext>
            </a:extLst>
          </p:cNvPr>
          <p:cNvSpPr>
            <a:spLocks noChangeAspect="1"/>
          </p:cNvSpPr>
          <p:nvPr/>
        </p:nvSpPr>
        <p:spPr>
          <a:xfrm>
            <a:off x="728232" y="579736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1FCE35-17FD-61BE-33D9-5F0D81EE80A6}"/>
              </a:ext>
            </a:extLst>
          </p:cNvPr>
          <p:cNvCxnSpPr>
            <a:cxnSpLocks/>
          </p:cNvCxnSpPr>
          <p:nvPr/>
        </p:nvCxnSpPr>
        <p:spPr>
          <a:xfrm>
            <a:off x="1206312" y="3493670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6B42BC3-1634-9809-1CAE-C77B4E9E67DD}"/>
              </a:ext>
            </a:extLst>
          </p:cNvPr>
          <p:cNvCxnSpPr>
            <a:cxnSpLocks/>
          </p:cNvCxnSpPr>
          <p:nvPr/>
        </p:nvCxnSpPr>
        <p:spPr>
          <a:xfrm>
            <a:off x="808246" y="4810446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F5C41E8-C665-DDF6-296E-BC3E29D737D7}"/>
              </a:ext>
            </a:extLst>
          </p:cNvPr>
          <p:cNvCxnSpPr>
            <a:cxnSpLocks/>
          </p:cNvCxnSpPr>
          <p:nvPr/>
        </p:nvCxnSpPr>
        <p:spPr>
          <a:xfrm>
            <a:off x="1488887" y="4810031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3679307-CC24-E71C-1586-986CEED9D1F2}"/>
              </a:ext>
            </a:extLst>
          </p:cNvPr>
          <p:cNvCxnSpPr>
            <a:cxnSpLocks/>
          </p:cNvCxnSpPr>
          <p:nvPr/>
        </p:nvCxnSpPr>
        <p:spPr>
          <a:xfrm>
            <a:off x="1514287" y="6145698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9DB7D14-38C7-CDE6-29E4-332B043AF4B0}"/>
              </a:ext>
            </a:extLst>
          </p:cNvPr>
          <p:cNvCxnSpPr>
            <a:cxnSpLocks/>
          </p:cNvCxnSpPr>
          <p:nvPr/>
        </p:nvCxnSpPr>
        <p:spPr>
          <a:xfrm>
            <a:off x="1210806" y="395240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B009A1-7398-D9BF-880F-735D55E968F1}"/>
              </a:ext>
            </a:extLst>
          </p:cNvPr>
          <p:cNvCxnSpPr>
            <a:cxnSpLocks/>
          </p:cNvCxnSpPr>
          <p:nvPr/>
        </p:nvCxnSpPr>
        <p:spPr>
          <a:xfrm>
            <a:off x="1230116" y="5256841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A picture containing antenna&#10;&#10;Description automatically generated">
            <a:extLst>
              <a:ext uri="{FF2B5EF4-FFF2-40B4-BE49-F238E27FC236}">
                <a16:creationId xmlns:a16="http://schemas.microsoft.com/office/drawing/2014/main" id="{FE068F6A-F078-B3A0-B7F1-63DDEBFF52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445108" y="2455778"/>
            <a:ext cx="1570016" cy="287608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EABB8982-5A63-79F5-C029-DD3118462607}"/>
              </a:ext>
            </a:extLst>
          </p:cNvPr>
          <p:cNvSpPr>
            <a:spLocks noChangeAspect="1"/>
          </p:cNvSpPr>
          <p:nvPr/>
        </p:nvSpPr>
        <p:spPr>
          <a:xfrm>
            <a:off x="1069778" y="1900054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BD208EE-829E-2B2E-F5D7-069645C49316}"/>
              </a:ext>
            </a:extLst>
          </p:cNvPr>
          <p:cNvSpPr>
            <a:spLocks noChangeAspect="1"/>
          </p:cNvSpPr>
          <p:nvPr/>
        </p:nvSpPr>
        <p:spPr>
          <a:xfrm>
            <a:off x="1376714" y="185490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3F7E20A-669F-6F82-E1D5-EA8C8835C71C}"/>
              </a:ext>
            </a:extLst>
          </p:cNvPr>
          <p:cNvSpPr>
            <a:spLocks noChangeAspect="1"/>
          </p:cNvSpPr>
          <p:nvPr/>
        </p:nvSpPr>
        <p:spPr>
          <a:xfrm>
            <a:off x="886756" y="175024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F181FE8-6633-8614-1EE4-8A751055DA01}"/>
              </a:ext>
            </a:extLst>
          </p:cNvPr>
          <p:cNvSpPr>
            <a:spLocks noChangeAspect="1"/>
          </p:cNvSpPr>
          <p:nvPr/>
        </p:nvSpPr>
        <p:spPr>
          <a:xfrm>
            <a:off x="1174681" y="221786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4AD2EB1-A487-EC65-2F30-9C70C8B29DAD}"/>
              </a:ext>
            </a:extLst>
          </p:cNvPr>
          <p:cNvSpPr>
            <a:spLocks noChangeAspect="1"/>
          </p:cNvSpPr>
          <p:nvPr/>
        </p:nvSpPr>
        <p:spPr>
          <a:xfrm>
            <a:off x="824856" y="185490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7F2370A-AE8F-918D-EC44-C3027EB3C2DF}"/>
              </a:ext>
            </a:extLst>
          </p:cNvPr>
          <p:cNvCxnSpPr>
            <a:cxnSpLocks/>
          </p:cNvCxnSpPr>
          <p:nvPr/>
        </p:nvCxnSpPr>
        <p:spPr>
          <a:xfrm>
            <a:off x="1210637" y="2773726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782256-4269-5829-3C2C-026E640A66DE}"/>
              </a:ext>
            </a:extLst>
          </p:cNvPr>
          <p:cNvSpPr txBox="1"/>
          <p:nvPr/>
        </p:nvSpPr>
        <p:spPr>
          <a:xfrm>
            <a:off x="3266064" y="1611284"/>
            <a:ext cx="70551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Goal</a:t>
            </a:r>
            <a:r>
              <a:rPr lang="da-DK" dirty="0"/>
              <a:t>: </a:t>
            </a:r>
          </a:p>
          <a:p>
            <a:endParaRPr lang="da-DK" dirty="0"/>
          </a:p>
          <a:p>
            <a:r>
              <a:rPr lang="da-DK" dirty="0"/>
              <a:t>Find a </a:t>
            </a:r>
            <a:r>
              <a:rPr lang="da-DK" dirty="0" err="1"/>
              <a:t>composition</a:t>
            </a:r>
            <a:r>
              <a:rPr lang="da-DK" dirty="0"/>
              <a:t>, </a:t>
            </a:r>
            <a:r>
              <a:rPr lang="da-DK" dirty="0" err="1"/>
              <a:t>that</a:t>
            </a:r>
            <a:r>
              <a:rPr lang="da-DK" dirty="0"/>
              <a:t> has as </a:t>
            </a:r>
            <a:r>
              <a:rPr lang="da-DK" dirty="0" err="1"/>
              <a:t>few</a:t>
            </a:r>
            <a:r>
              <a:rPr lang="da-DK" dirty="0"/>
              <a:t> *H and *COOH pairs as </a:t>
            </a:r>
            <a:r>
              <a:rPr lang="da-DK" dirty="0" err="1"/>
              <a:t>possible</a:t>
            </a:r>
            <a:endParaRPr lang="da-DK" dirty="0"/>
          </a:p>
          <a:p>
            <a:endParaRPr lang="da-DK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890723A-A89E-F860-AA48-C0D7654E70F1}"/>
              </a:ext>
            </a:extLst>
          </p:cNvPr>
          <p:cNvSpPr txBox="1"/>
          <p:nvPr/>
        </p:nvSpPr>
        <p:spPr>
          <a:xfrm>
            <a:off x="2333466" y="6069496"/>
            <a:ext cx="130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/>
              <a:t>Results in *CO</a:t>
            </a:r>
            <a:endParaRPr lang="da-DK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A4E75C-3194-6946-539C-22325C9133D9}"/>
              </a:ext>
            </a:extLst>
          </p:cNvPr>
          <p:cNvCxnSpPr/>
          <p:nvPr/>
        </p:nvCxnSpPr>
        <p:spPr>
          <a:xfrm flipH="1" flipV="1">
            <a:off x="1926771" y="6008914"/>
            <a:ext cx="417581" cy="1367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40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C31D-D19F-9FEA-5C89-915FD9E13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Searching</a:t>
            </a:r>
            <a:r>
              <a:rPr lang="da-DK" dirty="0"/>
              <a:t> for a </a:t>
            </a:r>
            <a:r>
              <a:rPr lang="da-DK" dirty="0" err="1"/>
              <a:t>composition</a:t>
            </a:r>
            <a:r>
              <a:rPr lang="da-DK" dirty="0"/>
              <a:t>, </a:t>
            </a:r>
            <a:r>
              <a:rPr lang="da-DK" dirty="0" err="1"/>
              <a:t>that</a:t>
            </a:r>
            <a:r>
              <a:rPr lang="da-DK" dirty="0"/>
              <a:t> has as </a:t>
            </a:r>
            <a:r>
              <a:rPr lang="da-DK" dirty="0" err="1"/>
              <a:t>few</a:t>
            </a:r>
            <a:r>
              <a:rPr lang="da-DK" dirty="0"/>
              <a:t> *H and *COOH pairs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FB33A-7EBD-CBD3-C61B-E305637FE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02.05.2023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503CB-C7AB-E373-6BAA-C51D59AB2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29</a:t>
            </a:fld>
            <a:endParaRPr lang="da-DK" dirty="0"/>
          </a:p>
        </p:txBody>
      </p:sp>
      <p:pic>
        <p:nvPicPr>
          <p:cNvPr id="6" name="Picture 5" descr="A picture containing antenna&#10;&#10;Description automatically generated">
            <a:extLst>
              <a:ext uri="{FF2B5EF4-FFF2-40B4-BE49-F238E27FC236}">
                <a16:creationId xmlns:a16="http://schemas.microsoft.com/office/drawing/2014/main" id="{EE598295-B905-FB2E-4BE6-4C6299A43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3568226"/>
            <a:ext cx="1570016" cy="28760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FE325E1-38C4-8317-B6F0-C117C997523C}"/>
              </a:ext>
            </a:extLst>
          </p:cNvPr>
          <p:cNvSpPr>
            <a:spLocks noChangeAspect="1"/>
          </p:cNvSpPr>
          <p:nvPr/>
        </p:nvSpPr>
        <p:spPr>
          <a:xfrm>
            <a:off x="1046818" y="3175015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3B0EC0C-60F4-CB38-2222-95B44F5F2F54}"/>
              </a:ext>
            </a:extLst>
          </p:cNvPr>
          <p:cNvSpPr>
            <a:spLocks noChangeAspect="1"/>
          </p:cNvSpPr>
          <p:nvPr/>
        </p:nvSpPr>
        <p:spPr>
          <a:xfrm>
            <a:off x="1353754" y="312986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CED6BE-B51A-412A-937B-F09B04B97EF4}"/>
              </a:ext>
            </a:extLst>
          </p:cNvPr>
          <p:cNvSpPr>
            <a:spLocks noChangeAspect="1"/>
          </p:cNvSpPr>
          <p:nvPr/>
        </p:nvSpPr>
        <p:spPr>
          <a:xfrm>
            <a:off x="863796" y="302520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51D953-6277-462C-68A4-DE1C78ABEAB5}"/>
              </a:ext>
            </a:extLst>
          </p:cNvPr>
          <p:cNvSpPr>
            <a:spLocks noChangeAspect="1"/>
          </p:cNvSpPr>
          <p:nvPr/>
        </p:nvSpPr>
        <p:spPr>
          <a:xfrm>
            <a:off x="801896" y="312986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1" name="Picture 10" descr="A picture containing antenna&#10;&#10;Description automatically generated">
            <a:extLst>
              <a:ext uri="{FF2B5EF4-FFF2-40B4-BE49-F238E27FC236}">
                <a16:creationId xmlns:a16="http://schemas.microsoft.com/office/drawing/2014/main" id="{ABF9F81B-943B-2BFC-E0CE-91E012CFAB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4881577"/>
            <a:ext cx="1570016" cy="28760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86058BD-34BF-CA9D-23A6-BFD8A6923757}"/>
              </a:ext>
            </a:extLst>
          </p:cNvPr>
          <p:cNvSpPr>
            <a:spLocks noChangeAspect="1"/>
          </p:cNvSpPr>
          <p:nvPr/>
        </p:nvSpPr>
        <p:spPr>
          <a:xfrm>
            <a:off x="1331956" y="448836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BDFB669-4075-6839-B70C-C6A9C67204C6}"/>
              </a:ext>
            </a:extLst>
          </p:cNvPr>
          <p:cNvSpPr>
            <a:spLocks noChangeAspect="1"/>
          </p:cNvSpPr>
          <p:nvPr/>
        </p:nvSpPr>
        <p:spPr>
          <a:xfrm>
            <a:off x="1638892" y="444322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931A28D-04C0-5E71-7503-281DBB5AD019}"/>
              </a:ext>
            </a:extLst>
          </p:cNvPr>
          <p:cNvSpPr>
            <a:spLocks noChangeAspect="1"/>
          </p:cNvSpPr>
          <p:nvPr/>
        </p:nvSpPr>
        <p:spPr>
          <a:xfrm>
            <a:off x="1148934" y="433855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DA814FF-E312-9261-655B-268EB70E14BB}"/>
              </a:ext>
            </a:extLst>
          </p:cNvPr>
          <p:cNvSpPr>
            <a:spLocks noChangeAspect="1"/>
          </p:cNvSpPr>
          <p:nvPr/>
        </p:nvSpPr>
        <p:spPr>
          <a:xfrm>
            <a:off x="1087034" y="444322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B7E58F-2680-A2E1-78B5-DB39CC8326DF}"/>
              </a:ext>
            </a:extLst>
          </p:cNvPr>
          <p:cNvSpPr>
            <a:spLocks noChangeAspect="1"/>
          </p:cNvSpPr>
          <p:nvPr/>
        </p:nvSpPr>
        <p:spPr>
          <a:xfrm>
            <a:off x="757568" y="469972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7" name="Picture 16" descr="A picture containing antenna&#10;&#10;Description automatically generated">
            <a:extLst>
              <a:ext uri="{FF2B5EF4-FFF2-40B4-BE49-F238E27FC236}">
                <a16:creationId xmlns:a16="http://schemas.microsoft.com/office/drawing/2014/main" id="{866F3FFC-EAA6-EAE6-A884-639E0D9EC9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71926" y="6214753"/>
            <a:ext cx="1570016" cy="28760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0286F80E-9AC0-C125-F6EF-26E556F16042}"/>
              </a:ext>
            </a:extLst>
          </p:cNvPr>
          <p:cNvSpPr>
            <a:spLocks noChangeAspect="1"/>
          </p:cNvSpPr>
          <p:nvPr/>
        </p:nvSpPr>
        <p:spPr>
          <a:xfrm>
            <a:off x="1358774" y="582154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73A764-026A-FAB8-7AFB-5B911B1B10D3}"/>
              </a:ext>
            </a:extLst>
          </p:cNvPr>
          <p:cNvSpPr>
            <a:spLocks noChangeAspect="1"/>
          </p:cNvSpPr>
          <p:nvPr/>
        </p:nvSpPr>
        <p:spPr>
          <a:xfrm>
            <a:off x="1397762" y="557025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ED89640-B236-0A8A-CB53-CCE90C0ECED1}"/>
              </a:ext>
            </a:extLst>
          </p:cNvPr>
          <p:cNvSpPr>
            <a:spLocks noChangeAspect="1"/>
          </p:cNvSpPr>
          <p:nvPr/>
        </p:nvSpPr>
        <p:spPr>
          <a:xfrm>
            <a:off x="917528" y="554869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FB67628-307B-193F-D9DD-AF62FCBC333F}"/>
              </a:ext>
            </a:extLst>
          </p:cNvPr>
          <p:cNvSpPr>
            <a:spLocks noChangeAspect="1"/>
          </p:cNvSpPr>
          <p:nvPr/>
        </p:nvSpPr>
        <p:spPr>
          <a:xfrm>
            <a:off x="826132" y="565336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6B10453-F4F8-B3A1-0E5C-4E2BE9ACA942}"/>
              </a:ext>
            </a:extLst>
          </p:cNvPr>
          <p:cNvSpPr>
            <a:spLocks noChangeAspect="1"/>
          </p:cNvSpPr>
          <p:nvPr/>
        </p:nvSpPr>
        <p:spPr>
          <a:xfrm>
            <a:off x="728232" y="579736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1FCE35-17FD-61BE-33D9-5F0D81EE80A6}"/>
              </a:ext>
            </a:extLst>
          </p:cNvPr>
          <p:cNvCxnSpPr>
            <a:cxnSpLocks/>
          </p:cNvCxnSpPr>
          <p:nvPr/>
        </p:nvCxnSpPr>
        <p:spPr>
          <a:xfrm>
            <a:off x="1206312" y="3493670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6B42BC3-1634-9809-1CAE-C77B4E9E67DD}"/>
              </a:ext>
            </a:extLst>
          </p:cNvPr>
          <p:cNvCxnSpPr>
            <a:cxnSpLocks/>
          </p:cNvCxnSpPr>
          <p:nvPr/>
        </p:nvCxnSpPr>
        <p:spPr>
          <a:xfrm>
            <a:off x="808246" y="4810446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F5C41E8-C665-DDF6-296E-BC3E29D737D7}"/>
              </a:ext>
            </a:extLst>
          </p:cNvPr>
          <p:cNvCxnSpPr>
            <a:cxnSpLocks/>
          </p:cNvCxnSpPr>
          <p:nvPr/>
        </p:nvCxnSpPr>
        <p:spPr>
          <a:xfrm>
            <a:off x="1488887" y="4810031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3679307-CC24-E71C-1586-986CEED9D1F2}"/>
              </a:ext>
            </a:extLst>
          </p:cNvPr>
          <p:cNvCxnSpPr>
            <a:cxnSpLocks/>
          </p:cNvCxnSpPr>
          <p:nvPr/>
        </p:nvCxnSpPr>
        <p:spPr>
          <a:xfrm>
            <a:off x="1514287" y="6145698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9DB7D14-38C7-CDE6-29E4-332B043AF4B0}"/>
              </a:ext>
            </a:extLst>
          </p:cNvPr>
          <p:cNvCxnSpPr>
            <a:cxnSpLocks/>
          </p:cNvCxnSpPr>
          <p:nvPr/>
        </p:nvCxnSpPr>
        <p:spPr>
          <a:xfrm>
            <a:off x="1210806" y="395240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B009A1-7398-D9BF-880F-735D55E968F1}"/>
              </a:ext>
            </a:extLst>
          </p:cNvPr>
          <p:cNvCxnSpPr>
            <a:cxnSpLocks/>
          </p:cNvCxnSpPr>
          <p:nvPr/>
        </p:nvCxnSpPr>
        <p:spPr>
          <a:xfrm>
            <a:off x="1230116" y="5256841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A picture containing antenna&#10;&#10;Description automatically generated">
            <a:extLst>
              <a:ext uri="{FF2B5EF4-FFF2-40B4-BE49-F238E27FC236}">
                <a16:creationId xmlns:a16="http://schemas.microsoft.com/office/drawing/2014/main" id="{FE068F6A-F078-B3A0-B7F1-63DDEBFF5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2455778"/>
            <a:ext cx="1570016" cy="287608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EABB8982-5A63-79F5-C029-DD3118462607}"/>
              </a:ext>
            </a:extLst>
          </p:cNvPr>
          <p:cNvSpPr>
            <a:spLocks noChangeAspect="1"/>
          </p:cNvSpPr>
          <p:nvPr/>
        </p:nvSpPr>
        <p:spPr>
          <a:xfrm>
            <a:off x="1069778" y="1900054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BD208EE-829E-2B2E-F5D7-069645C49316}"/>
              </a:ext>
            </a:extLst>
          </p:cNvPr>
          <p:cNvSpPr>
            <a:spLocks noChangeAspect="1"/>
          </p:cNvSpPr>
          <p:nvPr/>
        </p:nvSpPr>
        <p:spPr>
          <a:xfrm>
            <a:off x="1376714" y="185490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3F7E20A-669F-6F82-E1D5-EA8C8835C71C}"/>
              </a:ext>
            </a:extLst>
          </p:cNvPr>
          <p:cNvSpPr>
            <a:spLocks noChangeAspect="1"/>
          </p:cNvSpPr>
          <p:nvPr/>
        </p:nvSpPr>
        <p:spPr>
          <a:xfrm>
            <a:off x="886756" y="175024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F181FE8-6633-8614-1EE4-8A751055DA01}"/>
              </a:ext>
            </a:extLst>
          </p:cNvPr>
          <p:cNvSpPr>
            <a:spLocks noChangeAspect="1"/>
          </p:cNvSpPr>
          <p:nvPr/>
        </p:nvSpPr>
        <p:spPr>
          <a:xfrm>
            <a:off x="1174681" y="221786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4AD2EB1-A487-EC65-2F30-9C70C8B29DAD}"/>
              </a:ext>
            </a:extLst>
          </p:cNvPr>
          <p:cNvSpPr>
            <a:spLocks noChangeAspect="1"/>
          </p:cNvSpPr>
          <p:nvPr/>
        </p:nvSpPr>
        <p:spPr>
          <a:xfrm>
            <a:off x="824856" y="185490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7F2370A-AE8F-918D-EC44-C3027EB3C2DF}"/>
              </a:ext>
            </a:extLst>
          </p:cNvPr>
          <p:cNvCxnSpPr>
            <a:cxnSpLocks/>
          </p:cNvCxnSpPr>
          <p:nvPr/>
        </p:nvCxnSpPr>
        <p:spPr>
          <a:xfrm>
            <a:off x="1210637" y="2773726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890723A-A89E-F860-AA48-C0D7654E70F1}"/>
              </a:ext>
            </a:extLst>
          </p:cNvPr>
          <p:cNvSpPr txBox="1"/>
          <p:nvPr/>
        </p:nvSpPr>
        <p:spPr>
          <a:xfrm>
            <a:off x="2333466" y="6069496"/>
            <a:ext cx="130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/>
              <a:t>Results in *CO</a:t>
            </a:r>
            <a:endParaRPr lang="da-DK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A4E75C-3194-6946-539C-22325C9133D9}"/>
              </a:ext>
            </a:extLst>
          </p:cNvPr>
          <p:cNvCxnSpPr/>
          <p:nvPr/>
        </p:nvCxnSpPr>
        <p:spPr>
          <a:xfrm flipH="1" flipV="1">
            <a:off x="1926771" y="6008914"/>
            <a:ext cx="417581" cy="1367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FE539B5-CB7A-C56C-EB6C-A93DF00F67A8}"/>
              </a:ext>
            </a:extLst>
          </p:cNvPr>
          <p:cNvSpPr txBox="1"/>
          <p:nvPr/>
        </p:nvSpPr>
        <p:spPr>
          <a:xfrm>
            <a:off x="3248480" y="1854908"/>
            <a:ext cx="8194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Making a surface with </a:t>
            </a:r>
            <a:r>
              <a:rPr lang="da-DK" i="1" dirty="0"/>
              <a:t>swim ring</a:t>
            </a:r>
            <a:r>
              <a:rPr lang="da-DK" dirty="0"/>
              <a:t> structures,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discourages</a:t>
            </a:r>
            <a:r>
              <a:rPr lang="da-DK" dirty="0"/>
              <a:t> H from </a:t>
            </a:r>
            <a:r>
              <a:rPr lang="da-DK" dirty="0" err="1"/>
              <a:t>adsorbing</a:t>
            </a:r>
            <a:r>
              <a:rPr lang="da-DK" dirty="0"/>
              <a:t> </a:t>
            </a:r>
            <a:r>
              <a:rPr lang="da-DK" dirty="0" err="1"/>
              <a:t>next</a:t>
            </a:r>
            <a:r>
              <a:rPr lang="da-DK" dirty="0"/>
              <a:t> to COOH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18A9AFC-C5E5-E3B5-E4DA-651FEF9DEBCF}"/>
              </a:ext>
            </a:extLst>
          </p:cNvPr>
          <p:cNvGrpSpPr/>
          <p:nvPr/>
        </p:nvGrpSpPr>
        <p:grpSpPr>
          <a:xfrm>
            <a:off x="6224465" y="3703398"/>
            <a:ext cx="1661125" cy="1519684"/>
            <a:chOff x="4629582" y="3637351"/>
            <a:chExt cx="1661125" cy="1519684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6D3EF7B-C260-8B75-74B3-C6CC2ADD736F}"/>
                </a:ext>
              </a:extLst>
            </p:cNvPr>
            <p:cNvSpPr/>
            <p:nvPr/>
          </p:nvSpPr>
          <p:spPr>
            <a:xfrm>
              <a:off x="5190145" y="4125728"/>
              <a:ext cx="540000" cy="543022"/>
            </a:xfrm>
            <a:prstGeom prst="ellipse">
              <a:avLst/>
            </a:prstGeom>
            <a:solidFill>
              <a:srgbClr val="2AA02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F0E2C95-26A3-7225-7889-F7FDA8159077}"/>
                </a:ext>
              </a:extLst>
            </p:cNvPr>
            <p:cNvSpPr/>
            <p:nvPr/>
          </p:nvSpPr>
          <p:spPr>
            <a:xfrm>
              <a:off x="4910428" y="3637351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9A2BDA8-7F3A-3FF1-28A0-527FE0118C7F}"/>
                </a:ext>
              </a:extLst>
            </p:cNvPr>
            <p:cNvSpPr/>
            <p:nvPr/>
          </p:nvSpPr>
          <p:spPr>
            <a:xfrm>
              <a:off x="5465963" y="3637351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B63A4ED-E261-BEA0-53A4-C6B627445006}"/>
                </a:ext>
              </a:extLst>
            </p:cNvPr>
            <p:cNvSpPr/>
            <p:nvPr/>
          </p:nvSpPr>
          <p:spPr>
            <a:xfrm>
              <a:off x="4914286" y="4614013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C886FF2-D29A-1C99-AD29-878BF43027A4}"/>
                </a:ext>
              </a:extLst>
            </p:cNvPr>
            <p:cNvSpPr/>
            <p:nvPr/>
          </p:nvSpPr>
          <p:spPr>
            <a:xfrm>
              <a:off x="5469821" y="4614013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5A767A2-C537-15A4-C87B-06AB9E698DEA}"/>
                </a:ext>
              </a:extLst>
            </p:cNvPr>
            <p:cNvSpPr/>
            <p:nvPr/>
          </p:nvSpPr>
          <p:spPr>
            <a:xfrm>
              <a:off x="4629582" y="4125728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E43A175-CA15-569F-2F2B-AE5960ADFAA6}"/>
                </a:ext>
              </a:extLst>
            </p:cNvPr>
            <p:cNvSpPr/>
            <p:nvPr/>
          </p:nvSpPr>
          <p:spPr>
            <a:xfrm>
              <a:off x="5750707" y="4125728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E2F16A6-FB88-E43B-D0E3-C49CCE7209EF}"/>
                </a:ext>
              </a:extLst>
            </p:cNvPr>
            <p:cNvSpPr txBox="1"/>
            <p:nvPr/>
          </p:nvSpPr>
          <p:spPr>
            <a:xfrm>
              <a:off x="5314169" y="4263659"/>
              <a:ext cx="3113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A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E9E1A70-8E23-D4AC-FF7B-B6F21E599A9D}"/>
                </a:ext>
              </a:extLst>
            </p:cNvPr>
            <p:cNvSpPr txBox="1"/>
            <p:nvPr/>
          </p:nvSpPr>
          <p:spPr>
            <a:xfrm>
              <a:off x="5600904" y="4760904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C3B9C8F-625E-D82D-CBCF-26FAA110DFDF}"/>
                </a:ext>
              </a:extLst>
            </p:cNvPr>
            <p:cNvSpPr txBox="1"/>
            <p:nvPr/>
          </p:nvSpPr>
          <p:spPr>
            <a:xfrm>
              <a:off x="5043395" y="4760904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60B70FC-69A3-C712-0668-3ABE789A6B62}"/>
                </a:ext>
              </a:extLst>
            </p:cNvPr>
            <p:cNvSpPr txBox="1"/>
            <p:nvPr/>
          </p:nvSpPr>
          <p:spPr>
            <a:xfrm>
              <a:off x="4757809" y="4263659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2A2C13D-6CCF-03C1-A305-85F064C30547}"/>
                </a:ext>
              </a:extLst>
            </p:cNvPr>
            <p:cNvSpPr txBox="1"/>
            <p:nvPr/>
          </p:nvSpPr>
          <p:spPr>
            <a:xfrm>
              <a:off x="5877078" y="4263659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0D2F631-EDBD-4078-A7FC-CBC3DCFCAA16}"/>
                </a:ext>
              </a:extLst>
            </p:cNvPr>
            <p:cNvSpPr txBox="1"/>
            <p:nvPr/>
          </p:nvSpPr>
          <p:spPr>
            <a:xfrm>
              <a:off x="5594734" y="3777485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0C3E3A1-3666-15B8-D540-CE1E1B69CA5C}"/>
                </a:ext>
              </a:extLst>
            </p:cNvPr>
            <p:cNvSpPr txBox="1"/>
            <p:nvPr/>
          </p:nvSpPr>
          <p:spPr>
            <a:xfrm>
              <a:off x="5036799" y="3777485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B6F81B7-4132-E3F6-98A3-286DF6FD65B3}"/>
              </a:ext>
            </a:extLst>
          </p:cNvPr>
          <p:cNvSpPr txBox="1"/>
          <p:nvPr/>
        </p:nvSpPr>
        <p:spPr>
          <a:xfrm>
            <a:off x="6280663" y="5320837"/>
            <a:ext cx="1604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b="1" dirty="0"/>
              <a:t>Swim ring structure</a:t>
            </a:r>
          </a:p>
        </p:txBody>
      </p:sp>
    </p:spTree>
    <p:extLst>
      <p:ext uri="{BB962C8B-B14F-4D97-AF65-F5344CB8AC3E}">
        <p14:creationId xmlns:p14="http://schemas.microsoft.com/office/powerpoint/2010/main" val="164966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97C8C-230C-3349-1FCD-AF0189B8E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2139712" cy="386150"/>
          </a:xfrm>
        </p:spPr>
        <p:txBody>
          <a:bodyPr/>
          <a:lstStyle/>
          <a:p>
            <a:r>
              <a:rPr lang="en-GB" dirty="0"/>
              <a:t>Power-to-X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41D2425-CDE2-E1DB-29C8-6436B482B9AE}"/>
              </a:ext>
            </a:extLst>
          </p:cNvPr>
          <p:cNvSpPr/>
          <p:nvPr/>
        </p:nvSpPr>
        <p:spPr>
          <a:xfrm>
            <a:off x="3775718" y="1623454"/>
            <a:ext cx="4266428" cy="386150"/>
          </a:xfrm>
          <a:prstGeom prst="roundRect">
            <a:avLst>
              <a:gd name="adj" fmla="val 2401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7D630-CEB2-2374-63C8-4E6F2A8F9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8488" y="1685411"/>
            <a:ext cx="2020887" cy="336550"/>
          </a:xfrm>
          <a:noFill/>
        </p:spPr>
        <p:txBody>
          <a:bodyPr/>
          <a:lstStyle/>
          <a:p>
            <a:pPr marL="0" indent="0" algn="ctr">
              <a:buNone/>
            </a:pPr>
            <a:r>
              <a:rPr lang="en-GB" sz="2000" dirty="0"/>
              <a:t>Energy sources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C1C69-1194-6473-354D-411DFC0D1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01.05.2023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7F07E8-C950-2626-D019-A426D8F3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</a:t>
            </a:fld>
            <a:endParaRPr lang="da-DK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7CD061D-6CB0-310A-56B3-6991D05CDDFB}"/>
              </a:ext>
            </a:extLst>
          </p:cNvPr>
          <p:cNvSpPr/>
          <p:nvPr/>
        </p:nvSpPr>
        <p:spPr>
          <a:xfrm>
            <a:off x="6084638" y="2185473"/>
            <a:ext cx="1881574" cy="3569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617B588-F0CE-6D18-31F7-15B87B6EFBF1}"/>
              </a:ext>
            </a:extLst>
          </p:cNvPr>
          <p:cNvSpPr/>
          <p:nvPr/>
        </p:nvSpPr>
        <p:spPr>
          <a:xfrm>
            <a:off x="3876888" y="2175815"/>
            <a:ext cx="1881574" cy="3569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B0A10-733F-9D4E-0E20-72150F2B87CB}"/>
              </a:ext>
            </a:extLst>
          </p:cNvPr>
          <p:cNvSpPr txBox="1"/>
          <p:nvPr/>
        </p:nvSpPr>
        <p:spPr>
          <a:xfrm>
            <a:off x="3807232" y="2186438"/>
            <a:ext cx="202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Non-renewable:</a:t>
            </a:r>
          </a:p>
        </p:txBody>
      </p:sp>
      <p:pic>
        <p:nvPicPr>
          <p:cNvPr id="12" name="Graphic 11" descr="Solar Panels with solid fill">
            <a:extLst>
              <a:ext uri="{FF2B5EF4-FFF2-40B4-BE49-F238E27FC236}">
                <a16:creationId xmlns:a16="http://schemas.microsoft.com/office/drawing/2014/main" id="{58E6511D-188D-D669-F4DC-33B91BE29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33730" y="2771434"/>
            <a:ext cx="914400" cy="914400"/>
          </a:xfrm>
          <a:prstGeom prst="rect">
            <a:avLst/>
          </a:prstGeom>
        </p:spPr>
      </p:pic>
      <p:pic>
        <p:nvPicPr>
          <p:cNvPr id="14" name="Graphic 13" descr="Hydropower with solid fill">
            <a:extLst>
              <a:ext uri="{FF2B5EF4-FFF2-40B4-BE49-F238E27FC236}">
                <a16:creationId xmlns:a16="http://schemas.microsoft.com/office/drawing/2014/main" id="{76E33A48-6D26-DF3D-16AA-6764F6900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33730" y="5371664"/>
            <a:ext cx="914400" cy="914400"/>
          </a:xfrm>
          <a:prstGeom prst="rect">
            <a:avLst/>
          </a:prstGeom>
        </p:spPr>
      </p:pic>
      <p:pic>
        <p:nvPicPr>
          <p:cNvPr id="18" name="Graphic 17" descr="Wind Turbines with solid fill">
            <a:extLst>
              <a:ext uri="{FF2B5EF4-FFF2-40B4-BE49-F238E27FC236}">
                <a16:creationId xmlns:a16="http://schemas.microsoft.com/office/drawing/2014/main" id="{60E66DB7-B8C2-1030-F747-54F3189C7E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33730" y="4071549"/>
            <a:ext cx="914400" cy="914400"/>
          </a:xfrm>
          <a:prstGeom prst="rect">
            <a:avLst/>
          </a:prstGeom>
        </p:spPr>
      </p:pic>
      <p:pic>
        <p:nvPicPr>
          <p:cNvPr id="22" name="Graphic 21" descr="Oil Barrel with solid fill">
            <a:extLst>
              <a:ext uri="{FF2B5EF4-FFF2-40B4-BE49-F238E27FC236}">
                <a16:creationId xmlns:a16="http://schemas.microsoft.com/office/drawing/2014/main" id="{0F9E0DDB-37AE-2B26-509D-1756FA00C8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40144" y="2771434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E48D38-7E9E-DCAA-61E8-A6C6AEF5EFB2}"/>
              </a:ext>
            </a:extLst>
          </p:cNvPr>
          <p:cNvSpPr txBox="1"/>
          <p:nvPr/>
        </p:nvSpPr>
        <p:spPr>
          <a:xfrm>
            <a:off x="6344132" y="2186438"/>
            <a:ext cx="135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Renewable:</a:t>
            </a:r>
          </a:p>
        </p:txBody>
      </p:sp>
      <p:pic>
        <p:nvPicPr>
          <p:cNvPr id="24" name="Graphic 23" descr="Labour with solid fill">
            <a:extLst>
              <a:ext uri="{FF2B5EF4-FFF2-40B4-BE49-F238E27FC236}">
                <a16:creationId xmlns:a16="http://schemas.microsoft.com/office/drawing/2014/main" id="{B1BFFC74-2CDA-7F83-B063-274349E762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40144" y="4071549"/>
            <a:ext cx="914400" cy="914400"/>
          </a:xfrm>
          <a:prstGeom prst="rect">
            <a:avLst/>
          </a:prstGeom>
        </p:spPr>
      </p:pic>
      <p:pic>
        <p:nvPicPr>
          <p:cNvPr id="60" name="Graphic 59" descr="Power Plant with solid fill">
            <a:extLst>
              <a:ext uri="{FF2B5EF4-FFF2-40B4-BE49-F238E27FC236}">
                <a16:creationId xmlns:a16="http://schemas.microsoft.com/office/drawing/2014/main" id="{78A9D2F2-0BD3-63C4-670B-4136904260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40144" y="5371664"/>
            <a:ext cx="914400" cy="91440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F66CD088-00BF-1447-4FF5-23E944FF85B7}"/>
              </a:ext>
            </a:extLst>
          </p:cNvPr>
          <p:cNvSpPr txBox="1"/>
          <p:nvPr/>
        </p:nvSpPr>
        <p:spPr>
          <a:xfrm>
            <a:off x="4572153" y="3657422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Oil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D721EC-2BE5-92CE-CE4F-5A6B8A64638A}"/>
              </a:ext>
            </a:extLst>
          </p:cNvPr>
          <p:cNvSpPr txBox="1"/>
          <p:nvPr/>
        </p:nvSpPr>
        <p:spPr>
          <a:xfrm>
            <a:off x="4520857" y="4985949"/>
            <a:ext cx="4748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Coal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15DDD8B-907F-9796-A7BE-C5DE3C4CF17B}"/>
              </a:ext>
            </a:extLst>
          </p:cNvPr>
          <p:cNvSpPr txBox="1"/>
          <p:nvPr/>
        </p:nvSpPr>
        <p:spPr>
          <a:xfrm>
            <a:off x="4409448" y="6342778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Nuclear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4460D35-1714-4562-E855-8F1F67E1DF46}"/>
              </a:ext>
            </a:extLst>
          </p:cNvPr>
          <p:cNvSpPr txBox="1"/>
          <p:nvPr/>
        </p:nvSpPr>
        <p:spPr>
          <a:xfrm>
            <a:off x="6758599" y="3699733"/>
            <a:ext cx="521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Solar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2A1BD38-6D62-9003-82BA-B55E212934A3}"/>
              </a:ext>
            </a:extLst>
          </p:cNvPr>
          <p:cNvSpPr txBox="1"/>
          <p:nvPr/>
        </p:nvSpPr>
        <p:spPr>
          <a:xfrm>
            <a:off x="6756996" y="5051848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/>
              <a:t>Wind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4F63E5E-6054-4C8B-FF84-AB56541659BC}"/>
              </a:ext>
            </a:extLst>
          </p:cNvPr>
          <p:cNvSpPr txBox="1"/>
          <p:nvPr/>
        </p:nvSpPr>
        <p:spPr>
          <a:xfrm>
            <a:off x="6690496" y="6344510"/>
            <a:ext cx="5774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/>
              <a:t>Hydro</a:t>
            </a:r>
          </a:p>
        </p:txBody>
      </p:sp>
    </p:spTree>
    <p:extLst>
      <p:ext uri="{BB962C8B-B14F-4D97-AF65-F5344CB8AC3E}">
        <p14:creationId xmlns:p14="http://schemas.microsoft.com/office/powerpoint/2010/main" val="405545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81481E-6 L -0.25404 -4.81481E-6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44444E-6 L -0.25404 4.44444E-6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07407E-6 L -0.25403 4.07407E-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-0.25403 2.96296E-6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85185E-6 L -0.25403 -1.85185E-6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33333E-6 L -0.25404 -3.33333E-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 L -0.25404 0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-0.25404 3.33333E-6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33333E-6 L -0.25404 -3.33333E-6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85185E-6 L -0.25404 -1.85185E-6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33333E-6 L -0.25404 3.33333E-6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-0.25404 0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81481E-6 L -0.25403 -4.81481E-6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81481E-6 L -0.25403 -4.81481E-6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022E-16 L -0.25403 -1.11022E-16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L -0.25404 -4.81481E-6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59259E-6 L -0.25404 -2.59259E-6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L -0.25404 1.48148E-6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3" grpId="0" build="p"/>
      <p:bldP spid="3" grpId="1" build="p"/>
      <p:bldP spid="8" grpId="0" animBg="1"/>
      <p:bldP spid="8" grpId="1" animBg="1"/>
      <p:bldP spid="9" grpId="0" animBg="1"/>
      <p:bldP spid="9" grpId="1" animBg="1"/>
      <p:bldP spid="10" grpId="0"/>
      <p:bldP spid="10" grpId="1"/>
      <p:bldP spid="6" grpId="0"/>
      <p:bldP spid="6" grpId="1"/>
      <p:bldP spid="76" grpId="0"/>
      <p:bldP spid="76" grpId="1"/>
      <p:bldP spid="77" grpId="0"/>
      <p:bldP spid="77" grpId="1"/>
      <p:bldP spid="78" grpId="0"/>
      <p:bldP spid="78" grpId="1"/>
      <p:bldP spid="79" grpId="0"/>
      <p:bldP spid="79" grpId="1"/>
      <p:bldP spid="80" grpId="0"/>
      <p:bldP spid="80" grpId="1"/>
      <p:bldP spid="81" grpId="0"/>
      <p:bldP spid="81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C31D-D19F-9FEA-5C89-915FD9E13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Searching</a:t>
            </a:r>
            <a:r>
              <a:rPr lang="da-DK" dirty="0"/>
              <a:t> for a </a:t>
            </a:r>
            <a:r>
              <a:rPr lang="da-DK" dirty="0" err="1"/>
              <a:t>composition</a:t>
            </a:r>
            <a:r>
              <a:rPr lang="da-DK" dirty="0"/>
              <a:t>, </a:t>
            </a:r>
            <a:r>
              <a:rPr lang="da-DK" dirty="0" err="1"/>
              <a:t>that</a:t>
            </a:r>
            <a:r>
              <a:rPr lang="da-DK" dirty="0"/>
              <a:t> has as </a:t>
            </a:r>
            <a:r>
              <a:rPr lang="da-DK" dirty="0" err="1"/>
              <a:t>few</a:t>
            </a:r>
            <a:r>
              <a:rPr lang="da-DK" dirty="0"/>
              <a:t> *H and *COOH pairs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FB33A-7EBD-CBD3-C61B-E305637FE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02.05.2023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503CB-C7AB-E373-6BAA-C51D59AB2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30</a:t>
            </a:fld>
            <a:endParaRPr lang="da-DK" dirty="0"/>
          </a:p>
        </p:txBody>
      </p:sp>
      <p:pic>
        <p:nvPicPr>
          <p:cNvPr id="6" name="Picture 5" descr="A picture containing antenna&#10;&#10;Description automatically generated">
            <a:extLst>
              <a:ext uri="{FF2B5EF4-FFF2-40B4-BE49-F238E27FC236}">
                <a16:creationId xmlns:a16="http://schemas.microsoft.com/office/drawing/2014/main" id="{EE598295-B905-FB2E-4BE6-4C6299A43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3568226"/>
            <a:ext cx="1570016" cy="28760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FE325E1-38C4-8317-B6F0-C117C997523C}"/>
              </a:ext>
            </a:extLst>
          </p:cNvPr>
          <p:cNvSpPr>
            <a:spLocks noChangeAspect="1"/>
          </p:cNvSpPr>
          <p:nvPr/>
        </p:nvSpPr>
        <p:spPr>
          <a:xfrm>
            <a:off x="1046818" y="3175015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3B0EC0C-60F4-CB38-2222-95B44F5F2F54}"/>
              </a:ext>
            </a:extLst>
          </p:cNvPr>
          <p:cNvSpPr>
            <a:spLocks noChangeAspect="1"/>
          </p:cNvSpPr>
          <p:nvPr/>
        </p:nvSpPr>
        <p:spPr>
          <a:xfrm>
            <a:off x="1353754" y="312986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CED6BE-B51A-412A-937B-F09B04B97EF4}"/>
              </a:ext>
            </a:extLst>
          </p:cNvPr>
          <p:cNvSpPr>
            <a:spLocks noChangeAspect="1"/>
          </p:cNvSpPr>
          <p:nvPr/>
        </p:nvSpPr>
        <p:spPr>
          <a:xfrm>
            <a:off x="863796" y="302520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51D953-6277-462C-68A4-DE1C78ABEAB5}"/>
              </a:ext>
            </a:extLst>
          </p:cNvPr>
          <p:cNvSpPr>
            <a:spLocks noChangeAspect="1"/>
          </p:cNvSpPr>
          <p:nvPr/>
        </p:nvSpPr>
        <p:spPr>
          <a:xfrm>
            <a:off x="801896" y="312986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1" name="Picture 10" descr="A picture containing antenna&#10;&#10;Description automatically generated">
            <a:extLst>
              <a:ext uri="{FF2B5EF4-FFF2-40B4-BE49-F238E27FC236}">
                <a16:creationId xmlns:a16="http://schemas.microsoft.com/office/drawing/2014/main" id="{ABF9F81B-943B-2BFC-E0CE-91E012CFAB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4881577"/>
            <a:ext cx="1570016" cy="28760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86058BD-34BF-CA9D-23A6-BFD8A6923757}"/>
              </a:ext>
            </a:extLst>
          </p:cNvPr>
          <p:cNvSpPr>
            <a:spLocks noChangeAspect="1"/>
          </p:cNvSpPr>
          <p:nvPr/>
        </p:nvSpPr>
        <p:spPr>
          <a:xfrm>
            <a:off x="1331956" y="448836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BDFB669-4075-6839-B70C-C6A9C67204C6}"/>
              </a:ext>
            </a:extLst>
          </p:cNvPr>
          <p:cNvSpPr>
            <a:spLocks noChangeAspect="1"/>
          </p:cNvSpPr>
          <p:nvPr/>
        </p:nvSpPr>
        <p:spPr>
          <a:xfrm>
            <a:off x="1638892" y="444322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931A28D-04C0-5E71-7503-281DBB5AD019}"/>
              </a:ext>
            </a:extLst>
          </p:cNvPr>
          <p:cNvSpPr>
            <a:spLocks noChangeAspect="1"/>
          </p:cNvSpPr>
          <p:nvPr/>
        </p:nvSpPr>
        <p:spPr>
          <a:xfrm>
            <a:off x="1148934" y="433855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DA814FF-E312-9261-655B-268EB70E14BB}"/>
              </a:ext>
            </a:extLst>
          </p:cNvPr>
          <p:cNvSpPr>
            <a:spLocks noChangeAspect="1"/>
          </p:cNvSpPr>
          <p:nvPr/>
        </p:nvSpPr>
        <p:spPr>
          <a:xfrm>
            <a:off x="1087034" y="444322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B7E58F-2680-A2E1-78B5-DB39CC8326DF}"/>
              </a:ext>
            </a:extLst>
          </p:cNvPr>
          <p:cNvSpPr>
            <a:spLocks noChangeAspect="1"/>
          </p:cNvSpPr>
          <p:nvPr/>
        </p:nvSpPr>
        <p:spPr>
          <a:xfrm>
            <a:off x="757568" y="469972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7" name="Picture 16" descr="A picture containing antenna&#10;&#10;Description automatically generated">
            <a:extLst>
              <a:ext uri="{FF2B5EF4-FFF2-40B4-BE49-F238E27FC236}">
                <a16:creationId xmlns:a16="http://schemas.microsoft.com/office/drawing/2014/main" id="{866F3FFC-EAA6-EAE6-A884-639E0D9EC9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71926" y="6214753"/>
            <a:ext cx="1570016" cy="28760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0286F80E-9AC0-C125-F6EF-26E556F16042}"/>
              </a:ext>
            </a:extLst>
          </p:cNvPr>
          <p:cNvSpPr>
            <a:spLocks noChangeAspect="1"/>
          </p:cNvSpPr>
          <p:nvPr/>
        </p:nvSpPr>
        <p:spPr>
          <a:xfrm>
            <a:off x="1358774" y="582154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73A764-026A-FAB8-7AFB-5B911B1B10D3}"/>
              </a:ext>
            </a:extLst>
          </p:cNvPr>
          <p:cNvSpPr>
            <a:spLocks noChangeAspect="1"/>
          </p:cNvSpPr>
          <p:nvPr/>
        </p:nvSpPr>
        <p:spPr>
          <a:xfrm>
            <a:off x="1397762" y="557025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ED89640-B236-0A8A-CB53-CCE90C0ECED1}"/>
              </a:ext>
            </a:extLst>
          </p:cNvPr>
          <p:cNvSpPr>
            <a:spLocks noChangeAspect="1"/>
          </p:cNvSpPr>
          <p:nvPr/>
        </p:nvSpPr>
        <p:spPr>
          <a:xfrm>
            <a:off x="917528" y="554869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FB67628-307B-193F-D9DD-AF62FCBC333F}"/>
              </a:ext>
            </a:extLst>
          </p:cNvPr>
          <p:cNvSpPr>
            <a:spLocks noChangeAspect="1"/>
          </p:cNvSpPr>
          <p:nvPr/>
        </p:nvSpPr>
        <p:spPr>
          <a:xfrm>
            <a:off x="826132" y="565336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6B10453-F4F8-B3A1-0E5C-4E2BE9ACA942}"/>
              </a:ext>
            </a:extLst>
          </p:cNvPr>
          <p:cNvSpPr>
            <a:spLocks noChangeAspect="1"/>
          </p:cNvSpPr>
          <p:nvPr/>
        </p:nvSpPr>
        <p:spPr>
          <a:xfrm>
            <a:off x="728232" y="579736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1FCE35-17FD-61BE-33D9-5F0D81EE80A6}"/>
              </a:ext>
            </a:extLst>
          </p:cNvPr>
          <p:cNvCxnSpPr>
            <a:cxnSpLocks/>
          </p:cNvCxnSpPr>
          <p:nvPr/>
        </p:nvCxnSpPr>
        <p:spPr>
          <a:xfrm>
            <a:off x="1206312" y="3493670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6B42BC3-1634-9809-1CAE-C77B4E9E67DD}"/>
              </a:ext>
            </a:extLst>
          </p:cNvPr>
          <p:cNvCxnSpPr>
            <a:cxnSpLocks/>
          </p:cNvCxnSpPr>
          <p:nvPr/>
        </p:nvCxnSpPr>
        <p:spPr>
          <a:xfrm>
            <a:off x="808246" y="4810446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F5C41E8-C665-DDF6-296E-BC3E29D737D7}"/>
              </a:ext>
            </a:extLst>
          </p:cNvPr>
          <p:cNvCxnSpPr>
            <a:cxnSpLocks/>
          </p:cNvCxnSpPr>
          <p:nvPr/>
        </p:nvCxnSpPr>
        <p:spPr>
          <a:xfrm>
            <a:off x="1488887" y="4810031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3679307-CC24-E71C-1586-986CEED9D1F2}"/>
              </a:ext>
            </a:extLst>
          </p:cNvPr>
          <p:cNvCxnSpPr>
            <a:cxnSpLocks/>
          </p:cNvCxnSpPr>
          <p:nvPr/>
        </p:nvCxnSpPr>
        <p:spPr>
          <a:xfrm>
            <a:off x="1514287" y="6145698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9DB7D14-38C7-CDE6-29E4-332B043AF4B0}"/>
              </a:ext>
            </a:extLst>
          </p:cNvPr>
          <p:cNvCxnSpPr>
            <a:cxnSpLocks/>
          </p:cNvCxnSpPr>
          <p:nvPr/>
        </p:nvCxnSpPr>
        <p:spPr>
          <a:xfrm>
            <a:off x="1210806" y="395240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B009A1-7398-D9BF-880F-735D55E968F1}"/>
              </a:ext>
            </a:extLst>
          </p:cNvPr>
          <p:cNvCxnSpPr>
            <a:cxnSpLocks/>
          </p:cNvCxnSpPr>
          <p:nvPr/>
        </p:nvCxnSpPr>
        <p:spPr>
          <a:xfrm>
            <a:off x="1230116" y="5256841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A picture containing antenna&#10;&#10;Description automatically generated">
            <a:extLst>
              <a:ext uri="{FF2B5EF4-FFF2-40B4-BE49-F238E27FC236}">
                <a16:creationId xmlns:a16="http://schemas.microsoft.com/office/drawing/2014/main" id="{FE068F6A-F078-B3A0-B7F1-63DDEBFF5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2455778"/>
            <a:ext cx="1570016" cy="287608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EABB8982-5A63-79F5-C029-DD3118462607}"/>
              </a:ext>
            </a:extLst>
          </p:cNvPr>
          <p:cNvSpPr>
            <a:spLocks noChangeAspect="1"/>
          </p:cNvSpPr>
          <p:nvPr/>
        </p:nvSpPr>
        <p:spPr>
          <a:xfrm>
            <a:off x="1069778" y="1900054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BD208EE-829E-2B2E-F5D7-069645C49316}"/>
              </a:ext>
            </a:extLst>
          </p:cNvPr>
          <p:cNvSpPr>
            <a:spLocks noChangeAspect="1"/>
          </p:cNvSpPr>
          <p:nvPr/>
        </p:nvSpPr>
        <p:spPr>
          <a:xfrm>
            <a:off x="1376714" y="185490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3F7E20A-669F-6F82-E1D5-EA8C8835C71C}"/>
              </a:ext>
            </a:extLst>
          </p:cNvPr>
          <p:cNvSpPr>
            <a:spLocks noChangeAspect="1"/>
          </p:cNvSpPr>
          <p:nvPr/>
        </p:nvSpPr>
        <p:spPr>
          <a:xfrm>
            <a:off x="886756" y="175024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F181FE8-6633-8614-1EE4-8A751055DA01}"/>
              </a:ext>
            </a:extLst>
          </p:cNvPr>
          <p:cNvSpPr>
            <a:spLocks noChangeAspect="1"/>
          </p:cNvSpPr>
          <p:nvPr/>
        </p:nvSpPr>
        <p:spPr>
          <a:xfrm>
            <a:off x="1174681" y="221786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4AD2EB1-A487-EC65-2F30-9C70C8B29DAD}"/>
              </a:ext>
            </a:extLst>
          </p:cNvPr>
          <p:cNvSpPr>
            <a:spLocks noChangeAspect="1"/>
          </p:cNvSpPr>
          <p:nvPr/>
        </p:nvSpPr>
        <p:spPr>
          <a:xfrm>
            <a:off x="824856" y="185490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7F2370A-AE8F-918D-EC44-C3027EB3C2DF}"/>
              </a:ext>
            </a:extLst>
          </p:cNvPr>
          <p:cNvCxnSpPr>
            <a:cxnSpLocks/>
          </p:cNvCxnSpPr>
          <p:nvPr/>
        </p:nvCxnSpPr>
        <p:spPr>
          <a:xfrm>
            <a:off x="1210637" y="2773726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890723A-A89E-F860-AA48-C0D7654E70F1}"/>
              </a:ext>
            </a:extLst>
          </p:cNvPr>
          <p:cNvSpPr txBox="1"/>
          <p:nvPr/>
        </p:nvSpPr>
        <p:spPr>
          <a:xfrm>
            <a:off x="2333466" y="6069496"/>
            <a:ext cx="130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/>
              <a:t>Results in *CO</a:t>
            </a:r>
            <a:endParaRPr lang="da-DK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A4E75C-3194-6946-539C-22325C9133D9}"/>
              </a:ext>
            </a:extLst>
          </p:cNvPr>
          <p:cNvCxnSpPr/>
          <p:nvPr/>
        </p:nvCxnSpPr>
        <p:spPr>
          <a:xfrm flipH="1" flipV="1">
            <a:off x="1926771" y="6008914"/>
            <a:ext cx="417581" cy="1367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FE539B5-CB7A-C56C-EB6C-A93DF00F67A8}"/>
              </a:ext>
            </a:extLst>
          </p:cNvPr>
          <p:cNvSpPr txBox="1"/>
          <p:nvPr/>
        </p:nvSpPr>
        <p:spPr>
          <a:xfrm>
            <a:off x="3248480" y="1854908"/>
            <a:ext cx="8194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/>
              <a:t>Which</a:t>
            </a:r>
            <a:r>
              <a:rPr lang="da-DK" dirty="0"/>
              <a:t> ratio of atom A and atom B </a:t>
            </a:r>
            <a:r>
              <a:rPr lang="da-DK" dirty="0" err="1"/>
              <a:t>distributed</a:t>
            </a:r>
            <a:r>
              <a:rPr lang="da-DK" dirty="0"/>
              <a:t> </a:t>
            </a:r>
            <a:r>
              <a:rPr lang="da-DK" dirty="0" err="1"/>
              <a:t>randomly</a:t>
            </a:r>
            <a:r>
              <a:rPr lang="da-DK" dirty="0"/>
              <a:t> in a 2D </a:t>
            </a:r>
            <a:r>
              <a:rPr lang="da-DK" dirty="0" err="1"/>
              <a:t>hexagonal</a:t>
            </a:r>
            <a:r>
              <a:rPr lang="da-DK" dirty="0"/>
              <a:t> </a:t>
            </a:r>
            <a:r>
              <a:rPr lang="da-DK" dirty="0" err="1"/>
              <a:t>close</a:t>
            </a:r>
            <a:r>
              <a:rPr lang="da-DK" dirty="0"/>
              <a:t> </a:t>
            </a:r>
            <a:r>
              <a:rPr lang="da-DK" dirty="0" err="1"/>
              <a:t>packed</a:t>
            </a:r>
            <a:r>
              <a:rPr lang="da-DK" dirty="0"/>
              <a:t> surface results in the </a:t>
            </a:r>
            <a:r>
              <a:rPr lang="da-DK" dirty="0" err="1"/>
              <a:t>largest</a:t>
            </a:r>
            <a:r>
              <a:rPr lang="da-DK" dirty="0"/>
              <a:t> </a:t>
            </a:r>
            <a:r>
              <a:rPr lang="da-DK" dirty="0" err="1"/>
              <a:t>occurrence</a:t>
            </a:r>
            <a:r>
              <a:rPr lang="da-DK" dirty="0"/>
              <a:t> of swim rings?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18A9AFC-C5E5-E3B5-E4DA-651FEF9DEBCF}"/>
              </a:ext>
            </a:extLst>
          </p:cNvPr>
          <p:cNvGrpSpPr/>
          <p:nvPr/>
        </p:nvGrpSpPr>
        <p:grpSpPr>
          <a:xfrm>
            <a:off x="10150631" y="3766970"/>
            <a:ext cx="1661125" cy="1519684"/>
            <a:chOff x="4629582" y="3637351"/>
            <a:chExt cx="1661125" cy="1519684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6D3EF7B-C260-8B75-74B3-C6CC2ADD736F}"/>
                </a:ext>
              </a:extLst>
            </p:cNvPr>
            <p:cNvSpPr/>
            <p:nvPr/>
          </p:nvSpPr>
          <p:spPr>
            <a:xfrm>
              <a:off x="5190145" y="4125728"/>
              <a:ext cx="540000" cy="543022"/>
            </a:xfrm>
            <a:prstGeom prst="ellipse">
              <a:avLst/>
            </a:prstGeom>
            <a:solidFill>
              <a:srgbClr val="2AA02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F0E2C95-26A3-7225-7889-F7FDA8159077}"/>
                </a:ext>
              </a:extLst>
            </p:cNvPr>
            <p:cNvSpPr/>
            <p:nvPr/>
          </p:nvSpPr>
          <p:spPr>
            <a:xfrm>
              <a:off x="4910428" y="3637351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9A2BDA8-7F3A-3FF1-28A0-527FE0118C7F}"/>
                </a:ext>
              </a:extLst>
            </p:cNvPr>
            <p:cNvSpPr/>
            <p:nvPr/>
          </p:nvSpPr>
          <p:spPr>
            <a:xfrm>
              <a:off x="5465963" y="3637351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B63A4ED-E261-BEA0-53A4-C6B627445006}"/>
                </a:ext>
              </a:extLst>
            </p:cNvPr>
            <p:cNvSpPr/>
            <p:nvPr/>
          </p:nvSpPr>
          <p:spPr>
            <a:xfrm>
              <a:off x="4914286" y="4614013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C886FF2-D29A-1C99-AD29-878BF43027A4}"/>
                </a:ext>
              </a:extLst>
            </p:cNvPr>
            <p:cNvSpPr/>
            <p:nvPr/>
          </p:nvSpPr>
          <p:spPr>
            <a:xfrm>
              <a:off x="5469821" y="4614013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5A767A2-C537-15A4-C87B-06AB9E698DEA}"/>
                </a:ext>
              </a:extLst>
            </p:cNvPr>
            <p:cNvSpPr/>
            <p:nvPr/>
          </p:nvSpPr>
          <p:spPr>
            <a:xfrm>
              <a:off x="4629582" y="4125728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E43A175-CA15-569F-2F2B-AE5960ADFAA6}"/>
                </a:ext>
              </a:extLst>
            </p:cNvPr>
            <p:cNvSpPr/>
            <p:nvPr/>
          </p:nvSpPr>
          <p:spPr>
            <a:xfrm>
              <a:off x="5750707" y="4125728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E2F16A6-FB88-E43B-D0E3-C49CCE7209EF}"/>
                </a:ext>
              </a:extLst>
            </p:cNvPr>
            <p:cNvSpPr txBox="1"/>
            <p:nvPr/>
          </p:nvSpPr>
          <p:spPr>
            <a:xfrm>
              <a:off x="5314169" y="4263659"/>
              <a:ext cx="3113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A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E9E1A70-8E23-D4AC-FF7B-B6F21E599A9D}"/>
                </a:ext>
              </a:extLst>
            </p:cNvPr>
            <p:cNvSpPr txBox="1"/>
            <p:nvPr/>
          </p:nvSpPr>
          <p:spPr>
            <a:xfrm>
              <a:off x="5600904" y="4760904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C3B9C8F-625E-D82D-CBCF-26FAA110DFDF}"/>
                </a:ext>
              </a:extLst>
            </p:cNvPr>
            <p:cNvSpPr txBox="1"/>
            <p:nvPr/>
          </p:nvSpPr>
          <p:spPr>
            <a:xfrm>
              <a:off x="5043395" y="4760904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60B70FC-69A3-C712-0668-3ABE789A6B62}"/>
                </a:ext>
              </a:extLst>
            </p:cNvPr>
            <p:cNvSpPr txBox="1"/>
            <p:nvPr/>
          </p:nvSpPr>
          <p:spPr>
            <a:xfrm>
              <a:off x="4757809" y="4263659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2A2C13D-6CCF-03C1-A305-85F064C30547}"/>
                </a:ext>
              </a:extLst>
            </p:cNvPr>
            <p:cNvSpPr txBox="1"/>
            <p:nvPr/>
          </p:nvSpPr>
          <p:spPr>
            <a:xfrm>
              <a:off x="5877078" y="4263659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0D2F631-EDBD-4078-A7FC-CBC3DCFCAA16}"/>
                </a:ext>
              </a:extLst>
            </p:cNvPr>
            <p:cNvSpPr txBox="1"/>
            <p:nvPr/>
          </p:nvSpPr>
          <p:spPr>
            <a:xfrm>
              <a:off x="5594734" y="3777485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0C3E3A1-3666-15B8-D540-CE1E1B69CA5C}"/>
                </a:ext>
              </a:extLst>
            </p:cNvPr>
            <p:cNvSpPr txBox="1"/>
            <p:nvPr/>
          </p:nvSpPr>
          <p:spPr>
            <a:xfrm>
              <a:off x="5036799" y="3777485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B6F81B7-4132-E3F6-98A3-286DF6FD65B3}"/>
              </a:ext>
            </a:extLst>
          </p:cNvPr>
          <p:cNvSpPr txBox="1"/>
          <p:nvPr/>
        </p:nvSpPr>
        <p:spPr>
          <a:xfrm>
            <a:off x="10206829" y="5384409"/>
            <a:ext cx="1604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b="1" dirty="0"/>
              <a:t>Swim ring structure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4BB3E3-468C-A067-BEFE-430FDF684192}"/>
              </a:ext>
            </a:extLst>
          </p:cNvPr>
          <p:cNvSpPr txBox="1"/>
          <p:nvPr/>
        </p:nvSpPr>
        <p:spPr>
          <a:xfrm>
            <a:off x="3212891" y="3369974"/>
            <a:ext cx="6811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A </a:t>
            </a:r>
            <a:r>
              <a:rPr lang="da-DK" dirty="0" err="1"/>
              <a:t>higher</a:t>
            </a:r>
            <a:r>
              <a:rPr lang="da-DK" dirty="0"/>
              <a:t> f(A) gives more </a:t>
            </a:r>
            <a:r>
              <a:rPr lang="da-DK" dirty="0" err="1"/>
              <a:t>possibilities</a:t>
            </a:r>
            <a:r>
              <a:rPr lang="da-DK" dirty="0"/>
              <a:t> for swim rings, but </a:t>
            </a:r>
            <a:r>
              <a:rPr lang="da-DK" dirty="0" err="1"/>
              <a:t>also</a:t>
            </a:r>
            <a:r>
              <a:rPr lang="da-DK" dirty="0"/>
              <a:t> a </a:t>
            </a:r>
            <a:r>
              <a:rPr lang="da-DK" dirty="0" err="1"/>
              <a:t>higher</a:t>
            </a:r>
            <a:r>
              <a:rPr lang="da-DK" dirty="0"/>
              <a:t> </a:t>
            </a:r>
            <a:r>
              <a:rPr lang="da-DK" dirty="0" err="1"/>
              <a:t>risk</a:t>
            </a:r>
            <a:r>
              <a:rPr lang="da-DK" dirty="0"/>
              <a:t> of ruining the swim ring with </a:t>
            </a:r>
            <a:r>
              <a:rPr lang="da-DK" dirty="0" err="1"/>
              <a:t>another</a:t>
            </a:r>
            <a:r>
              <a:rPr lang="da-DK" dirty="0"/>
              <a:t> A. </a:t>
            </a:r>
            <a:r>
              <a:rPr lang="da-DK" dirty="0" err="1"/>
              <a:t>Therefore</a:t>
            </a:r>
            <a:r>
              <a:rPr lang="da-DK" dirty="0"/>
              <a:t>, </a:t>
            </a:r>
            <a:r>
              <a:rPr lang="da-DK" dirty="0" err="1"/>
              <a:t>there</a:t>
            </a:r>
            <a:r>
              <a:rPr lang="da-DK" dirty="0"/>
              <a:t> must </a:t>
            </a:r>
            <a:r>
              <a:rPr lang="da-DK" dirty="0" err="1"/>
              <a:t>be</a:t>
            </a:r>
            <a:r>
              <a:rPr lang="da-DK" dirty="0"/>
              <a:t> a </a:t>
            </a:r>
            <a:r>
              <a:rPr lang="da-DK" dirty="0" err="1"/>
              <a:t>maximum</a:t>
            </a:r>
            <a:r>
              <a:rPr lang="da-DK" dirty="0"/>
              <a:t> f(swim rings) </a:t>
            </a:r>
            <a:r>
              <a:rPr lang="da-DK" dirty="0" err="1"/>
              <a:t>somewhere</a:t>
            </a:r>
            <a:r>
              <a:rPr lang="da-DK" dirty="0"/>
              <a:t> in the </a:t>
            </a:r>
            <a:r>
              <a:rPr lang="da-DK" dirty="0" err="1"/>
              <a:t>middle</a:t>
            </a:r>
            <a:r>
              <a:rPr lang="da-DK" dirty="0"/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626026F-19D3-90F0-E2C1-1F02D449AF2C}"/>
              </a:ext>
            </a:extLst>
          </p:cNvPr>
          <p:cNvSpPr txBox="1"/>
          <p:nvPr/>
        </p:nvSpPr>
        <p:spPr>
          <a:xfrm>
            <a:off x="3201028" y="4593897"/>
            <a:ext cx="6724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Assumption</a:t>
            </a:r>
            <a:r>
              <a:rPr lang="da-DK" dirty="0"/>
              <a:t>: Two </a:t>
            </a:r>
            <a:r>
              <a:rPr lang="da-DK" dirty="0" err="1"/>
              <a:t>neighbouring</a:t>
            </a:r>
            <a:r>
              <a:rPr lang="da-DK" dirty="0"/>
              <a:t> A’s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worthless</a:t>
            </a:r>
            <a:r>
              <a:rPr lang="da-DK" dirty="0"/>
              <a:t>, just like B sites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BB85D90-CCAA-3246-E8EB-F8229318B952}"/>
                  </a:ext>
                </a:extLst>
              </p:cNvPr>
              <p:cNvSpPr txBox="1"/>
              <p:nvPr/>
            </p:nvSpPr>
            <p:spPr>
              <a:xfrm>
                <a:off x="3212891" y="2743386"/>
                <a:ext cx="3515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0 % &lt; </m:t>
                      </m:r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𝑓𝑟𝑒𝑞𝑢𝑒𝑛𝑐𝑦</m:t>
                      </m:r>
                      <m:d>
                        <m:dPr>
                          <m:ctrlPr>
                            <a:rPr lang="da-DK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a-DK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da-DK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100 %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BB85D90-CCAA-3246-E8EB-F8229318B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891" y="2743386"/>
                <a:ext cx="3515514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8000805-90CE-BA55-6D2D-0C9B5D5878AB}"/>
                  </a:ext>
                </a:extLst>
              </p:cNvPr>
              <p:cNvSpPr txBox="1"/>
              <p:nvPr/>
            </p:nvSpPr>
            <p:spPr>
              <a:xfrm>
                <a:off x="7125270" y="2744616"/>
                <a:ext cx="24733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a-DK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a-DK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=100</m:t>
                      </m:r>
                      <m:r>
                        <a:rPr lang="da-DK" b="0" i="1" dirty="0" smtClean="0">
                          <a:latin typeface="Cambria Math" panose="02040503050406030204" pitchFamily="18" charset="0"/>
                        </a:rPr>
                        <m:t> %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8000805-90CE-BA55-6D2D-0C9B5D587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270" y="2744616"/>
                <a:ext cx="2473306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874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C31D-D19F-9FEA-5C89-915FD9E13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Searching</a:t>
            </a:r>
            <a:r>
              <a:rPr lang="da-DK" dirty="0"/>
              <a:t> for a </a:t>
            </a:r>
            <a:r>
              <a:rPr lang="da-DK" dirty="0" err="1"/>
              <a:t>composition</a:t>
            </a:r>
            <a:r>
              <a:rPr lang="da-DK" dirty="0"/>
              <a:t>, </a:t>
            </a:r>
            <a:r>
              <a:rPr lang="da-DK" dirty="0" err="1"/>
              <a:t>that</a:t>
            </a:r>
            <a:r>
              <a:rPr lang="da-DK" dirty="0"/>
              <a:t> has as </a:t>
            </a:r>
            <a:r>
              <a:rPr lang="da-DK" dirty="0" err="1"/>
              <a:t>few</a:t>
            </a:r>
            <a:r>
              <a:rPr lang="da-DK" dirty="0"/>
              <a:t> *H and *COOH pairs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FB33A-7EBD-CBD3-C61B-E305637FE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02.05.2023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503CB-C7AB-E373-6BAA-C51D59AB2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31</a:t>
            </a:fld>
            <a:endParaRPr lang="da-DK" dirty="0"/>
          </a:p>
        </p:txBody>
      </p:sp>
      <p:pic>
        <p:nvPicPr>
          <p:cNvPr id="6" name="Picture 5" descr="A picture containing antenna&#10;&#10;Description automatically generated">
            <a:extLst>
              <a:ext uri="{FF2B5EF4-FFF2-40B4-BE49-F238E27FC236}">
                <a16:creationId xmlns:a16="http://schemas.microsoft.com/office/drawing/2014/main" id="{EE598295-B905-FB2E-4BE6-4C6299A43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3568226"/>
            <a:ext cx="1570016" cy="28760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FE325E1-38C4-8317-B6F0-C117C997523C}"/>
              </a:ext>
            </a:extLst>
          </p:cNvPr>
          <p:cNvSpPr>
            <a:spLocks noChangeAspect="1"/>
          </p:cNvSpPr>
          <p:nvPr/>
        </p:nvSpPr>
        <p:spPr>
          <a:xfrm>
            <a:off x="1046818" y="3175015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3B0EC0C-60F4-CB38-2222-95B44F5F2F54}"/>
              </a:ext>
            </a:extLst>
          </p:cNvPr>
          <p:cNvSpPr>
            <a:spLocks noChangeAspect="1"/>
          </p:cNvSpPr>
          <p:nvPr/>
        </p:nvSpPr>
        <p:spPr>
          <a:xfrm>
            <a:off x="1353754" y="312986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CED6BE-B51A-412A-937B-F09B04B97EF4}"/>
              </a:ext>
            </a:extLst>
          </p:cNvPr>
          <p:cNvSpPr>
            <a:spLocks noChangeAspect="1"/>
          </p:cNvSpPr>
          <p:nvPr/>
        </p:nvSpPr>
        <p:spPr>
          <a:xfrm>
            <a:off x="863796" y="302520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51D953-6277-462C-68A4-DE1C78ABEAB5}"/>
              </a:ext>
            </a:extLst>
          </p:cNvPr>
          <p:cNvSpPr>
            <a:spLocks noChangeAspect="1"/>
          </p:cNvSpPr>
          <p:nvPr/>
        </p:nvSpPr>
        <p:spPr>
          <a:xfrm>
            <a:off x="801896" y="312986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1" name="Picture 10" descr="A picture containing antenna&#10;&#10;Description automatically generated">
            <a:extLst>
              <a:ext uri="{FF2B5EF4-FFF2-40B4-BE49-F238E27FC236}">
                <a16:creationId xmlns:a16="http://schemas.microsoft.com/office/drawing/2014/main" id="{ABF9F81B-943B-2BFC-E0CE-91E012CFAB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4881577"/>
            <a:ext cx="1570016" cy="28760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86058BD-34BF-CA9D-23A6-BFD8A6923757}"/>
              </a:ext>
            </a:extLst>
          </p:cNvPr>
          <p:cNvSpPr>
            <a:spLocks noChangeAspect="1"/>
          </p:cNvSpPr>
          <p:nvPr/>
        </p:nvSpPr>
        <p:spPr>
          <a:xfrm>
            <a:off x="1331956" y="448836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BDFB669-4075-6839-B70C-C6A9C67204C6}"/>
              </a:ext>
            </a:extLst>
          </p:cNvPr>
          <p:cNvSpPr>
            <a:spLocks noChangeAspect="1"/>
          </p:cNvSpPr>
          <p:nvPr/>
        </p:nvSpPr>
        <p:spPr>
          <a:xfrm>
            <a:off x="1638892" y="444322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931A28D-04C0-5E71-7503-281DBB5AD019}"/>
              </a:ext>
            </a:extLst>
          </p:cNvPr>
          <p:cNvSpPr>
            <a:spLocks noChangeAspect="1"/>
          </p:cNvSpPr>
          <p:nvPr/>
        </p:nvSpPr>
        <p:spPr>
          <a:xfrm>
            <a:off x="1148934" y="433855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DA814FF-E312-9261-655B-268EB70E14BB}"/>
              </a:ext>
            </a:extLst>
          </p:cNvPr>
          <p:cNvSpPr>
            <a:spLocks noChangeAspect="1"/>
          </p:cNvSpPr>
          <p:nvPr/>
        </p:nvSpPr>
        <p:spPr>
          <a:xfrm>
            <a:off x="1087034" y="444322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B7E58F-2680-A2E1-78B5-DB39CC8326DF}"/>
              </a:ext>
            </a:extLst>
          </p:cNvPr>
          <p:cNvSpPr>
            <a:spLocks noChangeAspect="1"/>
          </p:cNvSpPr>
          <p:nvPr/>
        </p:nvSpPr>
        <p:spPr>
          <a:xfrm>
            <a:off x="757568" y="469972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7" name="Picture 16" descr="A picture containing antenna&#10;&#10;Description automatically generated">
            <a:extLst>
              <a:ext uri="{FF2B5EF4-FFF2-40B4-BE49-F238E27FC236}">
                <a16:creationId xmlns:a16="http://schemas.microsoft.com/office/drawing/2014/main" id="{866F3FFC-EAA6-EAE6-A884-639E0D9EC9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71926" y="6214753"/>
            <a:ext cx="1570016" cy="28760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0286F80E-9AC0-C125-F6EF-26E556F16042}"/>
              </a:ext>
            </a:extLst>
          </p:cNvPr>
          <p:cNvSpPr>
            <a:spLocks noChangeAspect="1"/>
          </p:cNvSpPr>
          <p:nvPr/>
        </p:nvSpPr>
        <p:spPr>
          <a:xfrm>
            <a:off x="1358774" y="582154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73A764-026A-FAB8-7AFB-5B911B1B10D3}"/>
              </a:ext>
            </a:extLst>
          </p:cNvPr>
          <p:cNvSpPr>
            <a:spLocks noChangeAspect="1"/>
          </p:cNvSpPr>
          <p:nvPr/>
        </p:nvSpPr>
        <p:spPr>
          <a:xfrm>
            <a:off x="1397762" y="557025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ED89640-B236-0A8A-CB53-CCE90C0ECED1}"/>
              </a:ext>
            </a:extLst>
          </p:cNvPr>
          <p:cNvSpPr>
            <a:spLocks noChangeAspect="1"/>
          </p:cNvSpPr>
          <p:nvPr/>
        </p:nvSpPr>
        <p:spPr>
          <a:xfrm>
            <a:off x="917528" y="554869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FB67628-307B-193F-D9DD-AF62FCBC333F}"/>
              </a:ext>
            </a:extLst>
          </p:cNvPr>
          <p:cNvSpPr>
            <a:spLocks noChangeAspect="1"/>
          </p:cNvSpPr>
          <p:nvPr/>
        </p:nvSpPr>
        <p:spPr>
          <a:xfrm>
            <a:off x="826132" y="565336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6B10453-F4F8-B3A1-0E5C-4E2BE9ACA942}"/>
              </a:ext>
            </a:extLst>
          </p:cNvPr>
          <p:cNvSpPr>
            <a:spLocks noChangeAspect="1"/>
          </p:cNvSpPr>
          <p:nvPr/>
        </p:nvSpPr>
        <p:spPr>
          <a:xfrm>
            <a:off x="728232" y="579736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1FCE35-17FD-61BE-33D9-5F0D81EE80A6}"/>
              </a:ext>
            </a:extLst>
          </p:cNvPr>
          <p:cNvCxnSpPr>
            <a:cxnSpLocks/>
          </p:cNvCxnSpPr>
          <p:nvPr/>
        </p:nvCxnSpPr>
        <p:spPr>
          <a:xfrm>
            <a:off x="1206312" y="3493670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6B42BC3-1634-9809-1CAE-C77B4E9E67DD}"/>
              </a:ext>
            </a:extLst>
          </p:cNvPr>
          <p:cNvCxnSpPr>
            <a:cxnSpLocks/>
          </p:cNvCxnSpPr>
          <p:nvPr/>
        </p:nvCxnSpPr>
        <p:spPr>
          <a:xfrm>
            <a:off x="808246" y="4810446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F5C41E8-C665-DDF6-296E-BC3E29D737D7}"/>
              </a:ext>
            </a:extLst>
          </p:cNvPr>
          <p:cNvCxnSpPr>
            <a:cxnSpLocks/>
          </p:cNvCxnSpPr>
          <p:nvPr/>
        </p:nvCxnSpPr>
        <p:spPr>
          <a:xfrm>
            <a:off x="1488887" y="4810031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3679307-CC24-E71C-1586-986CEED9D1F2}"/>
              </a:ext>
            </a:extLst>
          </p:cNvPr>
          <p:cNvCxnSpPr>
            <a:cxnSpLocks/>
          </p:cNvCxnSpPr>
          <p:nvPr/>
        </p:nvCxnSpPr>
        <p:spPr>
          <a:xfrm>
            <a:off x="1514287" y="6145698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9DB7D14-38C7-CDE6-29E4-332B043AF4B0}"/>
              </a:ext>
            </a:extLst>
          </p:cNvPr>
          <p:cNvCxnSpPr>
            <a:cxnSpLocks/>
          </p:cNvCxnSpPr>
          <p:nvPr/>
        </p:nvCxnSpPr>
        <p:spPr>
          <a:xfrm>
            <a:off x="1210806" y="395240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B009A1-7398-D9BF-880F-735D55E968F1}"/>
              </a:ext>
            </a:extLst>
          </p:cNvPr>
          <p:cNvCxnSpPr>
            <a:cxnSpLocks/>
          </p:cNvCxnSpPr>
          <p:nvPr/>
        </p:nvCxnSpPr>
        <p:spPr>
          <a:xfrm>
            <a:off x="1230116" y="5256841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A picture containing antenna&#10;&#10;Description automatically generated">
            <a:extLst>
              <a:ext uri="{FF2B5EF4-FFF2-40B4-BE49-F238E27FC236}">
                <a16:creationId xmlns:a16="http://schemas.microsoft.com/office/drawing/2014/main" id="{FE068F6A-F078-B3A0-B7F1-63DDEBFF5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2455778"/>
            <a:ext cx="1570016" cy="287608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EABB8982-5A63-79F5-C029-DD3118462607}"/>
              </a:ext>
            </a:extLst>
          </p:cNvPr>
          <p:cNvSpPr>
            <a:spLocks noChangeAspect="1"/>
          </p:cNvSpPr>
          <p:nvPr/>
        </p:nvSpPr>
        <p:spPr>
          <a:xfrm>
            <a:off x="1069778" y="1900054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BD208EE-829E-2B2E-F5D7-069645C49316}"/>
              </a:ext>
            </a:extLst>
          </p:cNvPr>
          <p:cNvSpPr>
            <a:spLocks noChangeAspect="1"/>
          </p:cNvSpPr>
          <p:nvPr/>
        </p:nvSpPr>
        <p:spPr>
          <a:xfrm>
            <a:off x="1376714" y="185490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3F7E20A-669F-6F82-E1D5-EA8C8835C71C}"/>
              </a:ext>
            </a:extLst>
          </p:cNvPr>
          <p:cNvSpPr>
            <a:spLocks noChangeAspect="1"/>
          </p:cNvSpPr>
          <p:nvPr/>
        </p:nvSpPr>
        <p:spPr>
          <a:xfrm>
            <a:off x="886756" y="175024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F181FE8-6633-8614-1EE4-8A751055DA01}"/>
              </a:ext>
            </a:extLst>
          </p:cNvPr>
          <p:cNvSpPr>
            <a:spLocks noChangeAspect="1"/>
          </p:cNvSpPr>
          <p:nvPr/>
        </p:nvSpPr>
        <p:spPr>
          <a:xfrm>
            <a:off x="1174681" y="221786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4AD2EB1-A487-EC65-2F30-9C70C8B29DAD}"/>
              </a:ext>
            </a:extLst>
          </p:cNvPr>
          <p:cNvSpPr>
            <a:spLocks noChangeAspect="1"/>
          </p:cNvSpPr>
          <p:nvPr/>
        </p:nvSpPr>
        <p:spPr>
          <a:xfrm>
            <a:off x="824856" y="185490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7F2370A-AE8F-918D-EC44-C3027EB3C2DF}"/>
              </a:ext>
            </a:extLst>
          </p:cNvPr>
          <p:cNvCxnSpPr>
            <a:cxnSpLocks/>
          </p:cNvCxnSpPr>
          <p:nvPr/>
        </p:nvCxnSpPr>
        <p:spPr>
          <a:xfrm>
            <a:off x="1210637" y="2773726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890723A-A89E-F860-AA48-C0D7654E70F1}"/>
              </a:ext>
            </a:extLst>
          </p:cNvPr>
          <p:cNvSpPr txBox="1"/>
          <p:nvPr/>
        </p:nvSpPr>
        <p:spPr>
          <a:xfrm>
            <a:off x="2333466" y="6069496"/>
            <a:ext cx="130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/>
              <a:t>Results in *CO</a:t>
            </a:r>
            <a:endParaRPr lang="da-DK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A4E75C-3194-6946-539C-22325C9133D9}"/>
              </a:ext>
            </a:extLst>
          </p:cNvPr>
          <p:cNvCxnSpPr/>
          <p:nvPr/>
        </p:nvCxnSpPr>
        <p:spPr>
          <a:xfrm flipH="1" flipV="1">
            <a:off x="1926771" y="6008914"/>
            <a:ext cx="417581" cy="1367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18A9AFC-C5E5-E3B5-E4DA-651FEF9DEBCF}"/>
              </a:ext>
            </a:extLst>
          </p:cNvPr>
          <p:cNvGrpSpPr/>
          <p:nvPr/>
        </p:nvGrpSpPr>
        <p:grpSpPr>
          <a:xfrm>
            <a:off x="10150631" y="3766970"/>
            <a:ext cx="1661125" cy="1519684"/>
            <a:chOff x="4629582" y="3637351"/>
            <a:chExt cx="1661125" cy="1519684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6D3EF7B-C260-8B75-74B3-C6CC2ADD736F}"/>
                </a:ext>
              </a:extLst>
            </p:cNvPr>
            <p:cNvSpPr/>
            <p:nvPr/>
          </p:nvSpPr>
          <p:spPr>
            <a:xfrm>
              <a:off x="5190145" y="4125728"/>
              <a:ext cx="540000" cy="543022"/>
            </a:xfrm>
            <a:prstGeom prst="ellipse">
              <a:avLst/>
            </a:prstGeom>
            <a:solidFill>
              <a:srgbClr val="2AA02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F0E2C95-26A3-7225-7889-F7FDA8159077}"/>
                </a:ext>
              </a:extLst>
            </p:cNvPr>
            <p:cNvSpPr/>
            <p:nvPr/>
          </p:nvSpPr>
          <p:spPr>
            <a:xfrm>
              <a:off x="4910428" y="3637351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9A2BDA8-7F3A-3FF1-28A0-527FE0118C7F}"/>
                </a:ext>
              </a:extLst>
            </p:cNvPr>
            <p:cNvSpPr/>
            <p:nvPr/>
          </p:nvSpPr>
          <p:spPr>
            <a:xfrm>
              <a:off x="5465963" y="3637351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B63A4ED-E261-BEA0-53A4-C6B627445006}"/>
                </a:ext>
              </a:extLst>
            </p:cNvPr>
            <p:cNvSpPr/>
            <p:nvPr/>
          </p:nvSpPr>
          <p:spPr>
            <a:xfrm>
              <a:off x="4914286" y="4614013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C886FF2-D29A-1C99-AD29-878BF43027A4}"/>
                </a:ext>
              </a:extLst>
            </p:cNvPr>
            <p:cNvSpPr/>
            <p:nvPr/>
          </p:nvSpPr>
          <p:spPr>
            <a:xfrm>
              <a:off x="5469821" y="4614013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5A767A2-C537-15A4-C87B-06AB9E698DEA}"/>
                </a:ext>
              </a:extLst>
            </p:cNvPr>
            <p:cNvSpPr/>
            <p:nvPr/>
          </p:nvSpPr>
          <p:spPr>
            <a:xfrm>
              <a:off x="4629582" y="4125728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E43A175-CA15-569F-2F2B-AE5960ADFAA6}"/>
                </a:ext>
              </a:extLst>
            </p:cNvPr>
            <p:cNvSpPr/>
            <p:nvPr/>
          </p:nvSpPr>
          <p:spPr>
            <a:xfrm>
              <a:off x="5750707" y="4125728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E2F16A6-FB88-E43B-D0E3-C49CCE7209EF}"/>
                </a:ext>
              </a:extLst>
            </p:cNvPr>
            <p:cNvSpPr txBox="1"/>
            <p:nvPr/>
          </p:nvSpPr>
          <p:spPr>
            <a:xfrm>
              <a:off x="5314169" y="4263659"/>
              <a:ext cx="3113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A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E9E1A70-8E23-D4AC-FF7B-B6F21E599A9D}"/>
                </a:ext>
              </a:extLst>
            </p:cNvPr>
            <p:cNvSpPr txBox="1"/>
            <p:nvPr/>
          </p:nvSpPr>
          <p:spPr>
            <a:xfrm>
              <a:off x="5600904" y="4760904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C3B9C8F-625E-D82D-CBCF-26FAA110DFDF}"/>
                </a:ext>
              </a:extLst>
            </p:cNvPr>
            <p:cNvSpPr txBox="1"/>
            <p:nvPr/>
          </p:nvSpPr>
          <p:spPr>
            <a:xfrm>
              <a:off x="5043395" y="4760904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60B70FC-69A3-C712-0668-3ABE789A6B62}"/>
                </a:ext>
              </a:extLst>
            </p:cNvPr>
            <p:cNvSpPr txBox="1"/>
            <p:nvPr/>
          </p:nvSpPr>
          <p:spPr>
            <a:xfrm>
              <a:off x="4757809" y="4263659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2A2C13D-6CCF-03C1-A305-85F064C30547}"/>
                </a:ext>
              </a:extLst>
            </p:cNvPr>
            <p:cNvSpPr txBox="1"/>
            <p:nvPr/>
          </p:nvSpPr>
          <p:spPr>
            <a:xfrm>
              <a:off x="5877078" y="4263659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0D2F631-EDBD-4078-A7FC-CBC3DCFCAA16}"/>
                </a:ext>
              </a:extLst>
            </p:cNvPr>
            <p:cNvSpPr txBox="1"/>
            <p:nvPr/>
          </p:nvSpPr>
          <p:spPr>
            <a:xfrm>
              <a:off x="5594734" y="3777485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0C3E3A1-3666-15B8-D540-CE1E1B69CA5C}"/>
                </a:ext>
              </a:extLst>
            </p:cNvPr>
            <p:cNvSpPr txBox="1"/>
            <p:nvPr/>
          </p:nvSpPr>
          <p:spPr>
            <a:xfrm>
              <a:off x="5036799" y="3777485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B6F81B7-4132-E3F6-98A3-286DF6FD65B3}"/>
              </a:ext>
            </a:extLst>
          </p:cNvPr>
          <p:cNvSpPr txBox="1"/>
          <p:nvPr/>
        </p:nvSpPr>
        <p:spPr>
          <a:xfrm>
            <a:off x="10206829" y="5384409"/>
            <a:ext cx="1604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b="1" dirty="0"/>
              <a:t>Swim ring structure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950B2B6-1F5B-49A1-A1C2-9BC752A62FAC}"/>
                  </a:ext>
                </a:extLst>
              </p:cNvPr>
              <p:cNvSpPr txBox="1"/>
              <p:nvPr/>
            </p:nvSpPr>
            <p:spPr>
              <a:xfrm>
                <a:off x="3201028" y="1736346"/>
                <a:ext cx="25540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0 % &lt; </m:t>
                      </m:r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a-DK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a-DK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da-DK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100 %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950B2B6-1F5B-49A1-A1C2-9BC752A62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028" y="1736346"/>
                <a:ext cx="2554097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9376CAA-3CC2-6560-2A61-D84B2B90086D}"/>
                  </a:ext>
                </a:extLst>
              </p:cNvPr>
              <p:cNvSpPr txBox="1"/>
              <p:nvPr/>
            </p:nvSpPr>
            <p:spPr>
              <a:xfrm>
                <a:off x="7113407" y="1737576"/>
                <a:ext cx="24733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a-DK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a-DK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=100</m:t>
                      </m:r>
                      <m:r>
                        <a:rPr lang="da-DK" b="0" i="1" dirty="0" smtClean="0">
                          <a:latin typeface="Cambria Math" panose="02040503050406030204" pitchFamily="18" charset="0"/>
                        </a:rPr>
                        <m:t> %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9376CAA-3CC2-6560-2A61-D84B2B900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407" y="1737576"/>
                <a:ext cx="2473306" cy="369332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613EE6C-F018-4D2B-820A-122853576582}"/>
              </a:ext>
            </a:extLst>
          </p:cNvPr>
          <p:cNvSpPr txBox="1"/>
          <p:nvPr/>
        </p:nvSpPr>
        <p:spPr>
          <a:xfrm>
            <a:off x="3201028" y="2319236"/>
            <a:ext cx="6724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/>
              <a:t>Postulate</a:t>
            </a:r>
            <a:r>
              <a:rPr lang="da-DK" dirty="0"/>
              <a:t>: The odds of </a:t>
            </a:r>
            <a:r>
              <a:rPr lang="da-DK" dirty="0" err="1"/>
              <a:t>finding</a:t>
            </a:r>
            <a:r>
              <a:rPr lang="da-DK" dirty="0"/>
              <a:t> a swim ring on/</a:t>
            </a:r>
            <a:r>
              <a:rPr lang="da-DK" dirty="0" err="1"/>
              <a:t>around</a:t>
            </a:r>
            <a:r>
              <a:rPr lang="da-DK" dirty="0"/>
              <a:t> a site is </a:t>
            </a:r>
            <a:r>
              <a:rPr lang="da-DK" dirty="0" err="1"/>
              <a:t>equivalent</a:t>
            </a:r>
            <a:r>
              <a:rPr lang="da-DK" dirty="0"/>
              <a:t> to the odds of the site </a:t>
            </a:r>
            <a:r>
              <a:rPr lang="da-DK" dirty="0" err="1"/>
              <a:t>being</a:t>
            </a:r>
            <a:r>
              <a:rPr lang="da-DK" dirty="0"/>
              <a:t> atom A AND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there</a:t>
            </a:r>
            <a:r>
              <a:rPr lang="da-DK" dirty="0"/>
              <a:t> is no A in the 6 </a:t>
            </a:r>
            <a:r>
              <a:rPr lang="da-DK" dirty="0" err="1"/>
              <a:t>surrounding</a:t>
            </a:r>
            <a:r>
              <a:rPr lang="da-DK" dirty="0"/>
              <a:t> atoms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FF3A7CC-535B-FD79-F47F-0DEA9B2ED37E}"/>
                  </a:ext>
                </a:extLst>
              </p:cNvPr>
              <p:cNvSpPr txBox="1"/>
              <p:nvPr/>
            </p:nvSpPr>
            <p:spPr>
              <a:xfrm>
                <a:off x="3201028" y="3350066"/>
                <a:ext cx="4538294" cy="459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a-DK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𝑠𝑤𝑖𝑚</m:t>
                          </m:r>
                          <m:r>
                            <a:rPr lang="da-DK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𝑟𝑖𝑛𝑔</m:t>
                          </m:r>
                          <m:r>
                            <a:rPr lang="da-DK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𝑎𝑡</m:t>
                          </m:r>
                          <m:r>
                            <a:rPr lang="da-DK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𝑠𝑖𝑡𝑒</m:t>
                          </m:r>
                        </m:e>
                      </m:d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a-DK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a-DK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a-DK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a-DK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a-DK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da-DK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a-DK" i="1" dirty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FF3A7CC-535B-FD79-F47F-0DEA9B2ED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028" y="3350066"/>
                <a:ext cx="4538294" cy="459678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7AE24B71-CF6C-C63B-72A4-7FEA627BB9B0}"/>
              </a:ext>
            </a:extLst>
          </p:cNvPr>
          <p:cNvSpPr txBox="1"/>
          <p:nvPr/>
        </p:nvSpPr>
        <p:spPr>
          <a:xfrm>
            <a:off x="3250372" y="3977244"/>
            <a:ext cx="5945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What</a:t>
            </a:r>
            <a:r>
              <a:rPr lang="da-DK" dirty="0"/>
              <a:t> is the </a:t>
            </a:r>
            <a:r>
              <a:rPr lang="da-DK" dirty="0" err="1"/>
              <a:t>maximum</a:t>
            </a:r>
            <a:r>
              <a:rPr lang="da-DK" dirty="0"/>
              <a:t> of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function</a:t>
            </a:r>
            <a:r>
              <a:rPr lang="da-DK" dirty="0"/>
              <a:t> </a:t>
            </a:r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varying</a:t>
            </a:r>
            <a:r>
              <a:rPr lang="da-DK" dirty="0"/>
              <a:t> f(a)?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808648-402F-4D3C-BB40-58800544792C}"/>
                  </a:ext>
                </a:extLst>
              </p:cNvPr>
              <p:cNvSpPr txBox="1"/>
              <p:nvPr/>
            </p:nvSpPr>
            <p:spPr>
              <a:xfrm>
                <a:off x="2429270" y="4470516"/>
                <a:ext cx="7655365" cy="4691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’</m:t>
                      </m:r>
                      <m:d>
                        <m:dPr>
                          <m:ctrlPr>
                            <a:rPr lang="da-DK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𝑠𝑤𝑖𝑚</m:t>
                          </m:r>
                          <m:r>
                            <a:rPr lang="da-DK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𝑟𝑖𝑛𝑔</m:t>
                          </m:r>
                          <m:r>
                            <a:rPr lang="da-DK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𝑎𝑡</m:t>
                          </m:r>
                          <m:r>
                            <a:rPr lang="da-DK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𝑠𝑖𝑡𝑒</m:t>
                          </m:r>
                        </m:e>
                      </m:d>
                      <m:r>
                        <a:rPr lang="da-DK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da-DK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a-DK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a-DK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sSub>
                                <m:sSubPr>
                                  <m:ctrlPr>
                                    <a:rPr lang="da-DK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da-DK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a-DK" i="1" dirty="0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da-DK" b="0" i="1" dirty="0" smtClean="0">
                                      <a:latin typeface="Cambria Math" panose="02040503050406030204" pitchFamily="18" charset="0"/>
                                    </a:rPr>
                                    <m:t>𝑜𝑝𝑡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da-DK" b="0" i="1" dirty="0" smtClean="0">
                          <a:latin typeface="Cambria Math" panose="02040503050406030204" pitchFamily="18" charset="0"/>
                        </a:rPr>
                        <m:t>−6⋅</m:t>
                      </m:r>
                      <m:r>
                        <a:rPr lang="da-DK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da-DK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da-DK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b="0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da-DK" b="0" i="1" dirty="0" smtClean="0">
                              <a:latin typeface="Cambria Math" panose="02040503050406030204" pitchFamily="18" charset="0"/>
                            </a:rPr>
                            <m:t>𝑜𝑝𝑡</m:t>
                          </m:r>
                        </m:sub>
                      </m:sSub>
                      <m:r>
                        <a:rPr lang="da-DK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a-DK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a-DK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b="0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a-DK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sSub>
                                <m:sSubPr>
                                  <m:ctrlPr>
                                    <a:rPr lang="da-DK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da-DK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a-DK" b="0" i="1" dirty="0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da-DK" b="0" i="1" dirty="0" smtClean="0">
                                      <a:latin typeface="Cambria Math" panose="02040503050406030204" pitchFamily="18" charset="0"/>
                                    </a:rPr>
                                    <m:t>𝑜𝑝𝑡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da-DK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da-DK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808648-402F-4D3C-BB40-588005447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270" y="4470516"/>
                <a:ext cx="7655365" cy="469103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8068E4F-D2BA-5500-B9B2-43C39E7DB4E7}"/>
                  </a:ext>
                </a:extLst>
              </p:cNvPr>
              <p:cNvSpPr txBox="1"/>
              <p:nvPr/>
            </p:nvSpPr>
            <p:spPr>
              <a:xfrm>
                <a:off x="3250372" y="5091280"/>
                <a:ext cx="1684885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𝑜𝑝𝑡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=1/7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8068E4F-D2BA-5500-B9B2-43C39E7DB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372" y="5091280"/>
                <a:ext cx="1684885" cy="390748"/>
              </a:xfrm>
              <a:prstGeom prst="rect">
                <a:avLst/>
              </a:prstGeom>
              <a:blipFill>
                <a:blip r:embed="rId7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289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C31D-D19F-9FEA-5C89-915FD9E13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Searching</a:t>
            </a:r>
            <a:r>
              <a:rPr lang="da-DK" dirty="0"/>
              <a:t> for a </a:t>
            </a:r>
            <a:r>
              <a:rPr lang="da-DK" dirty="0" err="1"/>
              <a:t>composition</a:t>
            </a:r>
            <a:r>
              <a:rPr lang="da-DK" dirty="0"/>
              <a:t>, </a:t>
            </a:r>
            <a:r>
              <a:rPr lang="da-DK" dirty="0" err="1"/>
              <a:t>that</a:t>
            </a:r>
            <a:r>
              <a:rPr lang="da-DK" dirty="0"/>
              <a:t> has as </a:t>
            </a:r>
            <a:r>
              <a:rPr lang="da-DK" dirty="0" err="1"/>
              <a:t>few</a:t>
            </a:r>
            <a:r>
              <a:rPr lang="da-DK" dirty="0"/>
              <a:t> *H and *COOH pairs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FB33A-7EBD-CBD3-C61B-E305637FE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02.05.2023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503CB-C7AB-E373-6BAA-C51D59AB2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32</a:t>
            </a:fld>
            <a:endParaRPr lang="da-DK" dirty="0"/>
          </a:p>
        </p:txBody>
      </p:sp>
      <p:pic>
        <p:nvPicPr>
          <p:cNvPr id="6" name="Picture 5" descr="A picture containing antenna&#10;&#10;Description automatically generated">
            <a:extLst>
              <a:ext uri="{FF2B5EF4-FFF2-40B4-BE49-F238E27FC236}">
                <a16:creationId xmlns:a16="http://schemas.microsoft.com/office/drawing/2014/main" id="{EE598295-B905-FB2E-4BE6-4C6299A43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3568226"/>
            <a:ext cx="1570016" cy="28760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FE325E1-38C4-8317-B6F0-C117C997523C}"/>
              </a:ext>
            </a:extLst>
          </p:cNvPr>
          <p:cNvSpPr>
            <a:spLocks noChangeAspect="1"/>
          </p:cNvSpPr>
          <p:nvPr/>
        </p:nvSpPr>
        <p:spPr>
          <a:xfrm>
            <a:off x="1046818" y="3175015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3B0EC0C-60F4-CB38-2222-95B44F5F2F54}"/>
              </a:ext>
            </a:extLst>
          </p:cNvPr>
          <p:cNvSpPr>
            <a:spLocks noChangeAspect="1"/>
          </p:cNvSpPr>
          <p:nvPr/>
        </p:nvSpPr>
        <p:spPr>
          <a:xfrm>
            <a:off x="1353754" y="312986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CED6BE-B51A-412A-937B-F09B04B97EF4}"/>
              </a:ext>
            </a:extLst>
          </p:cNvPr>
          <p:cNvSpPr>
            <a:spLocks noChangeAspect="1"/>
          </p:cNvSpPr>
          <p:nvPr/>
        </p:nvSpPr>
        <p:spPr>
          <a:xfrm>
            <a:off x="863796" y="302520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51D953-6277-462C-68A4-DE1C78ABEAB5}"/>
              </a:ext>
            </a:extLst>
          </p:cNvPr>
          <p:cNvSpPr>
            <a:spLocks noChangeAspect="1"/>
          </p:cNvSpPr>
          <p:nvPr/>
        </p:nvSpPr>
        <p:spPr>
          <a:xfrm>
            <a:off x="801896" y="312986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1" name="Picture 10" descr="A picture containing antenna&#10;&#10;Description automatically generated">
            <a:extLst>
              <a:ext uri="{FF2B5EF4-FFF2-40B4-BE49-F238E27FC236}">
                <a16:creationId xmlns:a16="http://schemas.microsoft.com/office/drawing/2014/main" id="{ABF9F81B-943B-2BFC-E0CE-91E012CFAB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4881577"/>
            <a:ext cx="1570016" cy="28760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86058BD-34BF-CA9D-23A6-BFD8A6923757}"/>
              </a:ext>
            </a:extLst>
          </p:cNvPr>
          <p:cNvSpPr>
            <a:spLocks noChangeAspect="1"/>
          </p:cNvSpPr>
          <p:nvPr/>
        </p:nvSpPr>
        <p:spPr>
          <a:xfrm>
            <a:off x="1331956" y="448836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BDFB669-4075-6839-B70C-C6A9C67204C6}"/>
              </a:ext>
            </a:extLst>
          </p:cNvPr>
          <p:cNvSpPr>
            <a:spLocks noChangeAspect="1"/>
          </p:cNvSpPr>
          <p:nvPr/>
        </p:nvSpPr>
        <p:spPr>
          <a:xfrm>
            <a:off x="1638892" y="444322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931A28D-04C0-5E71-7503-281DBB5AD019}"/>
              </a:ext>
            </a:extLst>
          </p:cNvPr>
          <p:cNvSpPr>
            <a:spLocks noChangeAspect="1"/>
          </p:cNvSpPr>
          <p:nvPr/>
        </p:nvSpPr>
        <p:spPr>
          <a:xfrm>
            <a:off x="1148934" y="433855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DA814FF-E312-9261-655B-268EB70E14BB}"/>
              </a:ext>
            </a:extLst>
          </p:cNvPr>
          <p:cNvSpPr>
            <a:spLocks noChangeAspect="1"/>
          </p:cNvSpPr>
          <p:nvPr/>
        </p:nvSpPr>
        <p:spPr>
          <a:xfrm>
            <a:off x="1087034" y="444322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B7E58F-2680-A2E1-78B5-DB39CC8326DF}"/>
              </a:ext>
            </a:extLst>
          </p:cNvPr>
          <p:cNvSpPr>
            <a:spLocks noChangeAspect="1"/>
          </p:cNvSpPr>
          <p:nvPr/>
        </p:nvSpPr>
        <p:spPr>
          <a:xfrm>
            <a:off x="757568" y="469972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7" name="Picture 16" descr="A picture containing antenna&#10;&#10;Description automatically generated">
            <a:extLst>
              <a:ext uri="{FF2B5EF4-FFF2-40B4-BE49-F238E27FC236}">
                <a16:creationId xmlns:a16="http://schemas.microsoft.com/office/drawing/2014/main" id="{866F3FFC-EAA6-EAE6-A884-639E0D9EC9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71926" y="6214753"/>
            <a:ext cx="1570016" cy="28760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0286F80E-9AC0-C125-F6EF-26E556F16042}"/>
              </a:ext>
            </a:extLst>
          </p:cNvPr>
          <p:cNvSpPr>
            <a:spLocks noChangeAspect="1"/>
          </p:cNvSpPr>
          <p:nvPr/>
        </p:nvSpPr>
        <p:spPr>
          <a:xfrm>
            <a:off x="1358774" y="582154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73A764-026A-FAB8-7AFB-5B911B1B10D3}"/>
              </a:ext>
            </a:extLst>
          </p:cNvPr>
          <p:cNvSpPr>
            <a:spLocks noChangeAspect="1"/>
          </p:cNvSpPr>
          <p:nvPr/>
        </p:nvSpPr>
        <p:spPr>
          <a:xfrm>
            <a:off x="1397762" y="557025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ED89640-B236-0A8A-CB53-CCE90C0ECED1}"/>
              </a:ext>
            </a:extLst>
          </p:cNvPr>
          <p:cNvSpPr>
            <a:spLocks noChangeAspect="1"/>
          </p:cNvSpPr>
          <p:nvPr/>
        </p:nvSpPr>
        <p:spPr>
          <a:xfrm>
            <a:off x="917528" y="554869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FB67628-307B-193F-D9DD-AF62FCBC333F}"/>
              </a:ext>
            </a:extLst>
          </p:cNvPr>
          <p:cNvSpPr>
            <a:spLocks noChangeAspect="1"/>
          </p:cNvSpPr>
          <p:nvPr/>
        </p:nvSpPr>
        <p:spPr>
          <a:xfrm>
            <a:off x="826132" y="565336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6B10453-F4F8-B3A1-0E5C-4E2BE9ACA942}"/>
              </a:ext>
            </a:extLst>
          </p:cNvPr>
          <p:cNvSpPr>
            <a:spLocks noChangeAspect="1"/>
          </p:cNvSpPr>
          <p:nvPr/>
        </p:nvSpPr>
        <p:spPr>
          <a:xfrm>
            <a:off x="728232" y="579736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1FCE35-17FD-61BE-33D9-5F0D81EE80A6}"/>
              </a:ext>
            </a:extLst>
          </p:cNvPr>
          <p:cNvCxnSpPr>
            <a:cxnSpLocks/>
          </p:cNvCxnSpPr>
          <p:nvPr/>
        </p:nvCxnSpPr>
        <p:spPr>
          <a:xfrm>
            <a:off x="1206312" y="3493670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6B42BC3-1634-9809-1CAE-C77B4E9E67DD}"/>
              </a:ext>
            </a:extLst>
          </p:cNvPr>
          <p:cNvCxnSpPr>
            <a:cxnSpLocks/>
          </p:cNvCxnSpPr>
          <p:nvPr/>
        </p:nvCxnSpPr>
        <p:spPr>
          <a:xfrm>
            <a:off x="808246" y="4810446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F5C41E8-C665-DDF6-296E-BC3E29D737D7}"/>
              </a:ext>
            </a:extLst>
          </p:cNvPr>
          <p:cNvCxnSpPr>
            <a:cxnSpLocks/>
          </p:cNvCxnSpPr>
          <p:nvPr/>
        </p:nvCxnSpPr>
        <p:spPr>
          <a:xfrm>
            <a:off x="1488887" y="4810031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3679307-CC24-E71C-1586-986CEED9D1F2}"/>
              </a:ext>
            </a:extLst>
          </p:cNvPr>
          <p:cNvCxnSpPr>
            <a:cxnSpLocks/>
          </p:cNvCxnSpPr>
          <p:nvPr/>
        </p:nvCxnSpPr>
        <p:spPr>
          <a:xfrm>
            <a:off x="1514287" y="6145698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9DB7D14-38C7-CDE6-29E4-332B043AF4B0}"/>
              </a:ext>
            </a:extLst>
          </p:cNvPr>
          <p:cNvCxnSpPr>
            <a:cxnSpLocks/>
          </p:cNvCxnSpPr>
          <p:nvPr/>
        </p:nvCxnSpPr>
        <p:spPr>
          <a:xfrm>
            <a:off x="1210806" y="395240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B009A1-7398-D9BF-880F-735D55E968F1}"/>
              </a:ext>
            </a:extLst>
          </p:cNvPr>
          <p:cNvCxnSpPr>
            <a:cxnSpLocks/>
          </p:cNvCxnSpPr>
          <p:nvPr/>
        </p:nvCxnSpPr>
        <p:spPr>
          <a:xfrm>
            <a:off x="1230116" y="5256841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A picture containing antenna&#10;&#10;Description automatically generated">
            <a:extLst>
              <a:ext uri="{FF2B5EF4-FFF2-40B4-BE49-F238E27FC236}">
                <a16:creationId xmlns:a16="http://schemas.microsoft.com/office/drawing/2014/main" id="{FE068F6A-F078-B3A0-B7F1-63DDEBFF5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2455778"/>
            <a:ext cx="1570016" cy="287608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EABB8982-5A63-79F5-C029-DD3118462607}"/>
              </a:ext>
            </a:extLst>
          </p:cNvPr>
          <p:cNvSpPr>
            <a:spLocks noChangeAspect="1"/>
          </p:cNvSpPr>
          <p:nvPr/>
        </p:nvSpPr>
        <p:spPr>
          <a:xfrm>
            <a:off x="1069778" y="1900054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BD208EE-829E-2B2E-F5D7-069645C49316}"/>
              </a:ext>
            </a:extLst>
          </p:cNvPr>
          <p:cNvSpPr>
            <a:spLocks noChangeAspect="1"/>
          </p:cNvSpPr>
          <p:nvPr/>
        </p:nvSpPr>
        <p:spPr>
          <a:xfrm>
            <a:off x="1376714" y="185490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3F7E20A-669F-6F82-E1D5-EA8C8835C71C}"/>
              </a:ext>
            </a:extLst>
          </p:cNvPr>
          <p:cNvSpPr>
            <a:spLocks noChangeAspect="1"/>
          </p:cNvSpPr>
          <p:nvPr/>
        </p:nvSpPr>
        <p:spPr>
          <a:xfrm>
            <a:off x="886756" y="175024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F181FE8-6633-8614-1EE4-8A751055DA01}"/>
              </a:ext>
            </a:extLst>
          </p:cNvPr>
          <p:cNvSpPr>
            <a:spLocks noChangeAspect="1"/>
          </p:cNvSpPr>
          <p:nvPr/>
        </p:nvSpPr>
        <p:spPr>
          <a:xfrm>
            <a:off x="1174681" y="221786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4AD2EB1-A487-EC65-2F30-9C70C8B29DAD}"/>
              </a:ext>
            </a:extLst>
          </p:cNvPr>
          <p:cNvSpPr>
            <a:spLocks noChangeAspect="1"/>
          </p:cNvSpPr>
          <p:nvPr/>
        </p:nvSpPr>
        <p:spPr>
          <a:xfrm>
            <a:off x="824856" y="185490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7F2370A-AE8F-918D-EC44-C3027EB3C2DF}"/>
              </a:ext>
            </a:extLst>
          </p:cNvPr>
          <p:cNvCxnSpPr>
            <a:cxnSpLocks/>
          </p:cNvCxnSpPr>
          <p:nvPr/>
        </p:nvCxnSpPr>
        <p:spPr>
          <a:xfrm>
            <a:off x="1210637" y="2773726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18A9AFC-C5E5-E3B5-E4DA-651FEF9DEBCF}"/>
              </a:ext>
            </a:extLst>
          </p:cNvPr>
          <p:cNvGrpSpPr/>
          <p:nvPr/>
        </p:nvGrpSpPr>
        <p:grpSpPr>
          <a:xfrm>
            <a:off x="10150631" y="3766970"/>
            <a:ext cx="1661125" cy="1519684"/>
            <a:chOff x="4629582" y="3637351"/>
            <a:chExt cx="1661125" cy="1519684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6D3EF7B-C260-8B75-74B3-C6CC2ADD736F}"/>
                </a:ext>
              </a:extLst>
            </p:cNvPr>
            <p:cNvSpPr/>
            <p:nvPr/>
          </p:nvSpPr>
          <p:spPr>
            <a:xfrm>
              <a:off x="5190145" y="4125728"/>
              <a:ext cx="540000" cy="543022"/>
            </a:xfrm>
            <a:prstGeom prst="ellipse">
              <a:avLst/>
            </a:prstGeom>
            <a:solidFill>
              <a:srgbClr val="2AA02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F0E2C95-26A3-7225-7889-F7FDA8159077}"/>
                </a:ext>
              </a:extLst>
            </p:cNvPr>
            <p:cNvSpPr/>
            <p:nvPr/>
          </p:nvSpPr>
          <p:spPr>
            <a:xfrm>
              <a:off x="4910428" y="3637351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9A2BDA8-7F3A-3FF1-28A0-527FE0118C7F}"/>
                </a:ext>
              </a:extLst>
            </p:cNvPr>
            <p:cNvSpPr/>
            <p:nvPr/>
          </p:nvSpPr>
          <p:spPr>
            <a:xfrm>
              <a:off x="5465963" y="3637351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B63A4ED-E261-BEA0-53A4-C6B627445006}"/>
                </a:ext>
              </a:extLst>
            </p:cNvPr>
            <p:cNvSpPr/>
            <p:nvPr/>
          </p:nvSpPr>
          <p:spPr>
            <a:xfrm>
              <a:off x="4914286" y="4614013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C886FF2-D29A-1C99-AD29-878BF43027A4}"/>
                </a:ext>
              </a:extLst>
            </p:cNvPr>
            <p:cNvSpPr/>
            <p:nvPr/>
          </p:nvSpPr>
          <p:spPr>
            <a:xfrm>
              <a:off x="5469821" y="4614013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5A767A2-C537-15A4-C87B-06AB9E698DEA}"/>
                </a:ext>
              </a:extLst>
            </p:cNvPr>
            <p:cNvSpPr/>
            <p:nvPr/>
          </p:nvSpPr>
          <p:spPr>
            <a:xfrm>
              <a:off x="4629582" y="4125728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E43A175-CA15-569F-2F2B-AE5960ADFAA6}"/>
                </a:ext>
              </a:extLst>
            </p:cNvPr>
            <p:cNvSpPr/>
            <p:nvPr/>
          </p:nvSpPr>
          <p:spPr>
            <a:xfrm>
              <a:off x="5750707" y="4125728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E2F16A6-FB88-E43B-D0E3-C49CCE7209EF}"/>
                </a:ext>
              </a:extLst>
            </p:cNvPr>
            <p:cNvSpPr txBox="1"/>
            <p:nvPr/>
          </p:nvSpPr>
          <p:spPr>
            <a:xfrm>
              <a:off x="5314169" y="4263659"/>
              <a:ext cx="3113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A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E9E1A70-8E23-D4AC-FF7B-B6F21E599A9D}"/>
                </a:ext>
              </a:extLst>
            </p:cNvPr>
            <p:cNvSpPr txBox="1"/>
            <p:nvPr/>
          </p:nvSpPr>
          <p:spPr>
            <a:xfrm>
              <a:off x="5600904" y="4760904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C3B9C8F-625E-D82D-CBCF-26FAA110DFDF}"/>
                </a:ext>
              </a:extLst>
            </p:cNvPr>
            <p:cNvSpPr txBox="1"/>
            <p:nvPr/>
          </p:nvSpPr>
          <p:spPr>
            <a:xfrm>
              <a:off x="5043395" y="4760904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60B70FC-69A3-C712-0668-3ABE789A6B62}"/>
                </a:ext>
              </a:extLst>
            </p:cNvPr>
            <p:cNvSpPr txBox="1"/>
            <p:nvPr/>
          </p:nvSpPr>
          <p:spPr>
            <a:xfrm>
              <a:off x="4757809" y="4263659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2A2C13D-6CCF-03C1-A305-85F064C30547}"/>
                </a:ext>
              </a:extLst>
            </p:cNvPr>
            <p:cNvSpPr txBox="1"/>
            <p:nvPr/>
          </p:nvSpPr>
          <p:spPr>
            <a:xfrm>
              <a:off x="5877078" y="4263659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0D2F631-EDBD-4078-A7FC-CBC3DCFCAA16}"/>
                </a:ext>
              </a:extLst>
            </p:cNvPr>
            <p:cNvSpPr txBox="1"/>
            <p:nvPr/>
          </p:nvSpPr>
          <p:spPr>
            <a:xfrm>
              <a:off x="5594734" y="3777485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0C3E3A1-3666-15B8-D540-CE1E1B69CA5C}"/>
                </a:ext>
              </a:extLst>
            </p:cNvPr>
            <p:cNvSpPr txBox="1"/>
            <p:nvPr/>
          </p:nvSpPr>
          <p:spPr>
            <a:xfrm>
              <a:off x="5036799" y="3777485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B6F81B7-4132-E3F6-98A3-286DF6FD65B3}"/>
              </a:ext>
            </a:extLst>
          </p:cNvPr>
          <p:cNvSpPr txBox="1"/>
          <p:nvPr/>
        </p:nvSpPr>
        <p:spPr>
          <a:xfrm>
            <a:off x="10206829" y="5384409"/>
            <a:ext cx="1604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b="1" dirty="0"/>
              <a:t>Swim ring structure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950B2B6-1F5B-49A1-A1C2-9BC752A62FAC}"/>
                  </a:ext>
                </a:extLst>
              </p:cNvPr>
              <p:cNvSpPr txBox="1"/>
              <p:nvPr/>
            </p:nvSpPr>
            <p:spPr>
              <a:xfrm>
                <a:off x="9538237" y="1553056"/>
                <a:ext cx="25540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0 % &lt; </m:t>
                      </m:r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a-DK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a-DK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da-DK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100 %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950B2B6-1F5B-49A1-A1C2-9BC752A62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8237" y="1553056"/>
                <a:ext cx="2554097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9376CAA-3CC2-6560-2A61-D84B2B90086D}"/>
                  </a:ext>
                </a:extLst>
              </p:cNvPr>
              <p:cNvSpPr txBox="1"/>
              <p:nvPr/>
            </p:nvSpPr>
            <p:spPr>
              <a:xfrm>
                <a:off x="9598565" y="2014542"/>
                <a:ext cx="24733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a-DK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a-DK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=100</m:t>
                      </m:r>
                      <m:r>
                        <a:rPr lang="da-DK" b="0" i="1" dirty="0" smtClean="0">
                          <a:latin typeface="Cambria Math" panose="02040503050406030204" pitchFamily="18" charset="0"/>
                        </a:rPr>
                        <m:t> %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9376CAA-3CC2-6560-2A61-D84B2B900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8565" y="2014542"/>
                <a:ext cx="2473306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 descr="Chart, histogram&#10;&#10;Description automatically generated">
            <a:extLst>
              <a:ext uri="{FF2B5EF4-FFF2-40B4-BE49-F238E27FC236}">
                <a16:creationId xmlns:a16="http://schemas.microsoft.com/office/drawing/2014/main" id="{49669324-E13F-33C1-F395-ECD2F6BC8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9363" y="1863809"/>
            <a:ext cx="6361831" cy="499419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8068E4F-D2BA-5500-B9B2-43C39E7DB4E7}"/>
                  </a:ext>
                </a:extLst>
              </p:cNvPr>
              <p:cNvSpPr txBox="1"/>
              <p:nvPr/>
            </p:nvSpPr>
            <p:spPr>
              <a:xfrm>
                <a:off x="4157959" y="5474080"/>
                <a:ext cx="1684885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𝑜𝑝𝑡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=1/7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8068E4F-D2BA-5500-B9B2-43C39E7DB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959" y="5474080"/>
                <a:ext cx="1684885" cy="390748"/>
              </a:xfrm>
              <a:prstGeom prst="rect">
                <a:avLst/>
              </a:prstGeom>
              <a:blipFill>
                <a:blip r:embed="rId6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FF3A7CC-535B-FD79-F47F-0DEA9B2ED37E}"/>
                  </a:ext>
                </a:extLst>
              </p:cNvPr>
              <p:cNvSpPr txBox="1"/>
              <p:nvPr/>
            </p:nvSpPr>
            <p:spPr>
              <a:xfrm>
                <a:off x="4020697" y="1272753"/>
                <a:ext cx="4538294" cy="459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a-DK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𝑠𝑤𝑖𝑚</m:t>
                          </m:r>
                          <m:r>
                            <a:rPr lang="da-DK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𝑟𝑖𝑛𝑔</m:t>
                          </m:r>
                          <m:r>
                            <a:rPr lang="da-DK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𝑎𝑡</m:t>
                          </m:r>
                          <m:r>
                            <a:rPr lang="da-DK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𝑠𝑖𝑡𝑒</m:t>
                          </m:r>
                        </m:e>
                      </m:d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a-DK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a-DK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a-DK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a-DK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a-DK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da-DK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a-DK" i="1" dirty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FF3A7CC-535B-FD79-F47F-0DEA9B2ED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697" y="1272753"/>
                <a:ext cx="4538294" cy="459678"/>
              </a:xfrm>
              <a:prstGeom prst="rect">
                <a:avLst/>
              </a:prstGeom>
              <a:blipFill>
                <a:blip r:embed="rId7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DEA02AE-A442-8B92-39FC-63B86147171E}"/>
                  </a:ext>
                </a:extLst>
              </p:cNvPr>
              <p:cNvSpPr txBox="1"/>
              <p:nvPr/>
            </p:nvSpPr>
            <p:spPr>
              <a:xfrm>
                <a:off x="5298976" y="2883830"/>
                <a:ext cx="3636124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𝑠𝑤𝑖𝑚</m:t>
                              </m:r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𝑟𝑖𝑛𝑔</m:t>
                              </m:r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𝑎𝑡</m:t>
                              </m:r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𝑠𝑖𝑡𝑒</m:t>
                              </m:r>
                            </m:e>
                          </m:d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𝑜𝑝𝑡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=0.0566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DEA02AE-A442-8B92-39FC-63B861471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8976" y="2883830"/>
                <a:ext cx="3636124" cy="390748"/>
              </a:xfrm>
              <a:prstGeom prst="rect">
                <a:avLst/>
              </a:prstGeom>
              <a:blipFill>
                <a:blip r:embed="rId8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06721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C31D-D19F-9FEA-5C89-915FD9E13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Searching</a:t>
            </a:r>
            <a:r>
              <a:rPr lang="da-DK" dirty="0"/>
              <a:t> for a </a:t>
            </a:r>
            <a:r>
              <a:rPr lang="da-DK" dirty="0" err="1"/>
              <a:t>composition</a:t>
            </a:r>
            <a:r>
              <a:rPr lang="da-DK" dirty="0"/>
              <a:t>, </a:t>
            </a:r>
            <a:r>
              <a:rPr lang="da-DK" dirty="0" err="1"/>
              <a:t>that</a:t>
            </a:r>
            <a:r>
              <a:rPr lang="da-DK" dirty="0"/>
              <a:t> has as </a:t>
            </a:r>
            <a:r>
              <a:rPr lang="da-DK" dirty="0" err="1"/>
              <a:t>few</a:t>
            </a:r>
            <a:r>
              <a:rPr lang="da-DK" dirty="0"/>
              <a:t> *H and *COOH pairs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FB33A-7EBD-CBD3-C61B-E305637FE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02.05.2023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503CB-C7AB-E373-6BAA-C51D59AB2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33</a:t>
            </a:fld>
            <a:endParaRPr lang="da-DK" dirty="0"/>
          </a:p>
        </p:txBody>
      </p:sp>
      <p:pic>
        <p:nvPicPr>
          <p:cNvPr id="6" name="Picture 5" descr="A picture containing antenna&#10;&#10;Description automatically generated">
            <a:extLst>
              <a:ext uri="{FF2B5EF4-FFF2-40B4-BE49-F238E27FC236}">
                <a16:creationId xmlns:a16="http://schemas.microsoft.com/office/drawing/2014/main" id="{EE598295-B905-FB2E-4BE6-4C6299A43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3568226"/>
            <a:ext cx="1570016" cy="28760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FE325E1-38C4-8317-B6F0-C117C997523C}"/>
              </a:ext>
            </a:extLst>
          </p:cNvPr>
          <p:cNvSpPr>
            <a:spLocks noChangeAspect="1"/>
          </p:cNvSpPr>
          <p:nvPr/>
        </p:nvSpPr>
        <p:spPr>
          <a:xfrm>
            <a:off x="1046818" y="3175015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3B0EC0C-60F4-CB38-2222-95B44F5F2F54}"/>
              </a:ext>
            </a:extLst>
          </p:cNvPr>
          <p:cNvSpPr>
            <a:spLocks noChangeAspect="1"/>
          </p:cNvSpPr>
          <p:nvPr/>
        </p:nvSpPr>
        <p:spPr>
          <a:xfrm>
            <a:off x="1353754" y="312986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CED6BE-B51A-412A-937B-F09B04B97EF4}"/>
              </a:ext>
            </a:extLst>
          </p:cNvPr>
          <p:cNvSpPr>
            <a:spLocks noChangeAspect="1"/>
          </p:cNvSpPr>
          <p:nvPr/>
        </p:nvSpPr>
        <p:spPr>
          <a:xfrm>
            <a:off x="863796" y="302520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51D953-6277-462C-68A4-DE1C78ABEAB5}"/>
              </a:ext>
            </a:extLst>
          </p:cNvPr>
          <p:cNvSpPr>
            <a:spLocks noChangeAspect="1"/>
          </p:cNvSpPr>
          <p:nvPr/>
        </p:nvSpPr>
        <p:spPr>
          <a:xfrm>
            <a:off x="801896" y="312986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1" name="Picture 10" descr="A picture containing antenna&#10;&#10;Description automatically generated">
            <a:extLst>
              <a:ext uri="{FF2B5EF4-FFF2-40B4-BE49-F238E27FC236}">
                <a16:creationId xmlns:a16="http://schemas.microsoft.com/office/drawing/2014/main" id="{ABF9F81B-943B-2BFC-E0CE-91E012CFAB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4881577"/>
            <a:ext cx="1570016" cy="28760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86058BD-34BF-CA9D-23A6-BFD8A6923757}"/>
              </a:ext>
            </a:extLst>
          </p:cNvPr>
          <p:cNvSpPr>
            <a:spLocks noChangeAspect="1"/>
          </p:cNvSpPr>
          <p:nvPr/>
        </p:nvSpPr>
        <p:spPr>
          <a:xfrm>
            <a:off x="1331956" y="448836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BDFB669-4075-6839-B70C-C6A9C67204C6}"/>
              </a:ext>
            </a:extLst>
          </p:cNvPr>
          <p:cNvSpPr>
            <a:spLocks noChangeAspect="1"/>
          </p:cNvSpPr>
          <p:nvPr/>
        </p:nvSpPr>
        <p:spPr>
          <a:xfrm>
            <a:off x="1638892" y="444322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931A28D-04C0-5E71-7503-281DBB5AD019}"/>
              </a:ext>
            </a:extLst>
          </p:cNvPr>
          <p:cNvSpPr>
            <a:spLocks noChangeAspect="1"/>
          </p:cNvSpPr>
          <p:nvPr/>
        </p:nvSpPr>
        <p:spPr>
          <a:xfrm>
            <a:off x="1148934" y="433855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DA814FF-E312-9261-655B-268EB70E14BB}"/>
              </a:ext>
            </a:extLst>
          </p:cNvPr>
          <p:cNvSpPr>
            <a:spLocks noChangeAspect="1"/>
          </p:cNvSpPr>
          <p:nvPr/>
        </p:nvSpPr>
        <p:spPr>
          <a:xfrm>
            <a:off x="1087034" y="444322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B7E58F-2680-A2E1-78B5-DB39CC8326DF}"/>
              </a:ext>
            </a:extLst>
          </p:cNvPr>
          <p:cNvSpPr>
            <a:spLocks noChangeAspect="1"/>
          </p:cNvSpPr>
          <p:nvPr/>
        </p:nvSpPr>
        <p:spPr>
          <a:xfrm>
            <a:off x="757568" y="469972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7" name="Picture 16" descr="A picture containing antenna&#10;&#10;Description automatically generated">
            <a:extLst>
              <a:ext uri="{FF2B5EF4-FFF2-40B4-BE49-F238E27FC236}">
                <a16:creationId xmlns:a16="http://schemas.microsoft.com/office/drawing/2014/main" id="{866F3FFC-EAA6-EAE6-A884-639E0D9EC9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71926" y="6214753"/>
            <a:ext cx="1570016" cy="28760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0286F80E-9AC0-C125-F6EF-26E556F16042}"/>
              </a:ext>
            </a:extLst>
          </p:cNvPr>
          <p:cNvSpPr>
            <a:spLocks noChangeAspect="1"/>
          </p:cNvSpPr>
          <p:nvPr/>
        </p:nvSpPr>
        <p:spPr>
          <a:xfrm>
            <a:off x="1358774" y="582154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73A764-026A-FAB8-7AFB-5B911B1B10D3}"/>
              </a:ext>
            </a:extLst>
          </p:cNvPr>
          <p:cNvSpPr>
            <a:spLocks noChangeAspect="1"/>
          </p:cNvSpPr>
          <p:nvPr/>
        </p:nvSpPr>
        <p:spPr>
          <a:xfrm>
            <a:off x="1397762" y="557025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ED89640-B236-0A8A-CB53-CCE90C0ECED1}"/>
              </a:ext>
            </a:extLst>
          </p:cNvPr>
          <p:cNvSpPr>
            <a:spLocks noChangeAspect="1"/>
          </p:cNvSpPr>
          <p:nvPr/>
        </p:nvSpPr>
        <p:spPr>
          <a:xfrm>
            <a:off x="917528" y="554869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FB67628-307B-193F-D9DD-AF62FCBC333F}"/>
              </a:ext>
            </a:extLst>
          </p:cNvPr>
          <p:cNvSpPr>
            <a:spLocks noChangeAspect="1"/>
          </p:cNvSpPr>
          <p:nvPr/>
        </p:nvSpPr>
        <p:spPr>
          <a:xfrm>
            <a:off x="826132" y="565336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6B10453-F4F8-B3A1-0E5C-4E2BE9ACA942}"/>
              </a:ext>
            </a:extLst>
          </p:cNvPr>
          <p:cNvSpPr>
            <a:spLocks noChangeAspect="1"/>
          </p:cNvSpPr>
          <p:nvPr/>
        </p:nvSpPr>
        <p:spPr>
          <a:xfrm>
            <a:off x="728232" y="579736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1FCE35-17FD-61BE-33D9-5F0D81EE80A6}"/>
              </a:ext>
            </a:extLst>
          </p:cNvPr>
          <p:cNvCxnSpPr>
            <a:cxnSpLocks/>
          </p:cNvCxnSpPr>
          <p:nvPr/>
        </p:nvCxnSpPr>
        <p:spPr>
          <a:xfrm>
            <a:off x="1206312" y="3493670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6B42BC3-1634-9809-1CAE-C77B4E9E67DD}"/>
              </a:ext>
            </a:extLst>
          </p:cNvPr>
          <p:cNvCxnSpPr>
            <a:cxnSpLocks/>
          </p:cNvCxnSpPr>
          <p:nvPr/>
        </p:nvCxnSpPr>
        <p:spPr>
          <a:xfrm>
            <a:off x="808246" y="4810446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F5C41E8-C665-DDF6-296E-BC3E29D737D7}"/>
              </a:ext>
            </a:extLst>
          </p:cNvPr>
          <p:cNvCxnSpPr>
            <a:cxnSpLocks/>
          </p:cNvCxnSpPr>
          <p:nvPr/>
        </p:nvCxnSpPr>
        <p:spPr>
          <a:xfrm>
            <a:off x="1488887" y="4810031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3679307-CC24-E71C-1586-986CEED9D1F2}"/>
              </a:ext>
            </a:extLst>
          </p:cNvPr>
          <p:cNvCxnSpPr>
            <a:cxnSpLocks/>
          </p:cNvCxnSpPr>
          <p:nvPr/>
        </p:nvCxnSpPr>
        <p:spPr>
          <a:xfrm>
            <a:off x="1514287" y="6145698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9DB7D14-38C7-CDE6-29E4-332B043AF4B0}"/>
              </a:ext>
            </a:extLst>
          </p:cNvPr>
          <p:cNvCxnSpPr>
            <a:cxnSpLocks/>
          </p:cNvCxnSpPr>
          <p:nvPr/>
        </p:nvCxnSpPr>
        <p:spPr>
          <a:xfrm>
            <a:off x="1210806" y="395240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B009A1-7398-D9BF-880F-735D55E968F1}"/>
              </a:ext>
            </a:extLst>
          </p:cNvPr>
          <p:cNvCxnSpPr>
            <a:cxnSpLocks/>
          </p:cNvCxnSpPr>
          <p:nvPr/>
        </p:nvCxnSpPr>
        <p:spPr>
          <a:xfrm>
            <a:off x="1230116" y="5256841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A picture containing antenna&#10;&#10;Description automatically generated">
            <a:extLst>
              <a:ext uri="{FF2B5EF4-FFF2-40B4-BE49-F238E27FC236}">
                <a16:creationId xmlns:a16="http://schemas.microsoft.com/office/drawing/2014/main" id="{FE068F6A-F078-B3A0-B7F1-63DDEBFF5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2455778"/>
            <a:ext cx="1570016" cy="287608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EABB8982-5A63-79F5-C029-DD3118462607}"/>
              </a:ext>
            </a:extLst>
          </p:cNvPr>
          <p:cNvSpPr>
            <a:spLocks noChangeAspect="1"/>
          </p:cNvSpPr>
          <p:nvPr/>
        </p:nvSpPr>
        <p:spPr>
          <a:xfrm>
            <a:off x="1069778" y="1900054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BD208EE-829E-2B2E-F5D7-069645C49316}"/>
              </a:ext>
            </a:extLst>
          </p:cNvPr>
          <p:cNvSpPr>
            <a:spLocks noChangeAspect="1"/>
          </p:cNvSpPr>
          <p:nvPr/>
        </p:nvSpPr>
        <p:spPr>
          <a:xfrm>
            <a:off x="1376714" y="185490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3F7E20A-669F-6F82-E1D5-EA8C8835C71C}"/>
              </a:ext>
            </a:extLst>
          </p:cNvPr>
          <p:cNvSpPr>
            <a:spLocks noChangeAspect="1"/>
          </p:cNvSpPr>
          <p:nvPr/>
        </p:nvSpPr>
        <p:spPr>
          <a:xfrm>
            <a:off x="886756" y="175024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F181FE8-6633-8614-1EE4-8A751055DA01}"/>
              </a:ext>
            </a:extLst>
          </p:cNvPr>
          <p:cNvSpPr>
            <a:spLocks noChangeAspect="1"/>
          </p:cNvSpPr>
          <p:nvPr/>
        </p:nvSpPr>
        <p:spPr>
          <a:xfrm>
            <a:off x="1174681" y="221786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4AD2EB1-A487-EC65-2F30-9C70C8B29DAD}"/>
              </a:ext>
            </a:extLst>
          </p:cNvPr>
          <p:cNvSpPr>
            <a:spLocks noChangeAspect="1"/>
          </p:cNvSpPr>
          <p:nvPr/>
        </p:nvSpPr>
        <p:spPr>
          <a:xfrm>
            <a:off x="824856" y="185490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7F2370A-AE8F-918D-EC44-C3027EB3C2DF}"/>
              </a:ext>
            </a:extLst>
          </p:cNvPr>
          <p:cNvCxnSpPr>
            <a:cxnSpLocks/>
          </p:cNvCxnSpPr>
          <p:nvPr/>
        </p:nvCxnSpPr>
        <p:spPr>
          <a:xfrm>
            <a:off x="1210637" y="2773726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18A9AFC-C5E5-E3B5-E4DA-651FEF9DEBCF}"/>
              </a:ext>
            </a:extLst>
          </p:cNvPr>
          <p:cNvGrpSpPr/>
          <p:nvPr/>
        </p:nvGrpSpPr>
        <p:grpSpPr>
          <a:xfrm>
            <a:off x="10150631" y="3766970"/>
            <a:ext cx="1661125" cy="1519684"/>
            <a:chOff x="4629582" y="3637351"/>
            <a:chExt cx="1661125" cy="1519684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6D3EF7B-C260-8B75-74B3-C6CC2ADD736F}"/>
                </a:ext>
              </a:extLst>
            </p:cNvPr>
            <p:cNvSpPr/>
            <p:nvPr/>
          </p:nvSpPr>
          <p:spPr>
            <a:xfrm>
              <a:off x="5190145" y="4125728"/>
              <a:ext cx="540000" cy="543022"/>
            </a:xfrm>
            <a:prstGeom prst="ellipse">
              <a:avLst/>
            </a:prstGeom>
            <a:solidFill>
              <a:srgbClr val="2AA02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F0E2C95-26A3-7225-7889-F7FDA8159077}"/>
                </a:ext>
              </a:extLst>
            </p:cNvPr>
            <p:cNvSpPr/>
            <p:nvPr/>
          </p:nvSpPr>
          <p:spPr>
            <a:xfrm>
              <a:off x="4910428" y="3637351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9A2BDA8-7F3A-3FF1-28A0-527FE0118C7F}"/>
                </a:ext>
              </a:extLst>
            </p:cNvPr>
            <p:cNvSpPr/>
            <p:nvPr/>
          </p:nvSpPr>
          <p:spPr>
            <a:xfrm>
              <a:off x="5465963" y="3637351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B63A4ED-E261-BEA0-53A4-C6B627445006}"/>
                </a:ext>
              </a:extLst>
            </p:cNvPr>
            <p:cNvSpPr/>
            <p:nvPr/>
          </p:nvSpPr>
          <p:spPr>
            <a:xfrm>
              <a:off x="4914286" y="4614013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C886FF2-D29A-1C99-AD29-878BF43027A4}"/>
                </a:ext>
              </a:extLst>
            </p:cNvPr>
            <p:cNvSpPr/>
            <p:nvPr/>
          </p:nvSpPr>
          <p:spPr>
            <a:xfrm>
              <a:off x="5469821" y="4614013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5A767A2-C537-15A4-C87B-06AB9E698DEA}"/>
                </a:ext>
              </a:extLst>
            </p:cNvPr>
            <p:cNvSpPr/>
            <p:nvPr/>
          </p:nvSpPr>
          <p:spPr>
            <a:xfrm>
              <a:off x="4629582" y="4125728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E43A175-CA15-569F-2F2B-AE5960ADFAA6}"/>
                </a:ext>
              </a:extLst>
            </p:cNvPr>
            <p:cNvSpPr/>
            <p:nvPr/>
          </p:nvSpPr>
          <p:spPr>
            <a:xfrm>
              <a:off x="5750707" y="4125728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E2F16A6-FB88-E43B-D0E3-C49CCE7209EF}"/>
                </a:ext>
              </a:extLst>
            </p:cNvPr>
            <p:cNvSpPr txBox="1"/>
            <p:nvPr/>
          </p:nvSpPr>
          <p:spPr>
            <a:xfrm>
              <a:off x="5314169" y="4263659"/>
              <a:ext cx="3113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A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E9E1A70-8E23-D4AC-FF7B-B6F21E599A9D}"/>
                </a:ext>
              </a:extLst>
            </p:cNvPr>
            <p:cNvSpPr txBox="1"/>
            <p:nvPr/>
          </p:nvSpPr>
          <p:spPr>
            <a:xfrm>
              <a:off x="5600904" y="4760904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C3B9C8F-625E-D82D-CBCF-26FAA110DFDF}"/>
                </a:ext>
              </a:extLst>
            </p:cNvPr>
            <p:cNvSpPr txBox="1"/>
            <p:nvPr/>
          </p:nvSpPr>
          <p:spPr>
            <a:xfrm>
              <a:off x="5043395" y="4760904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60B70FC-69A3-C712-0668-3ABE789A6B62}"/>
                </a:ext>
              </a:extLst>
            </p:cNvPr>
            <p:cNvSpPr txBox="1"/>
            <p:nvPr/>
          </p:nvSpPr>
          <p:spPr>
            <a:xfrm>
              <a:off x="4757809" y="4263659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2A2C13D-6CCF-03C1-A305-85F064C30547}"/>
                </a:ext>
              </a:extLst>
            </p:cNvPr>
            <p:cNvSpPr txBox="1"/>
            <p:nvPr/>
          </p:nvSpPr>
          <p:spPr>
            <a:xfrm>
              <a:off x="5877078" y="4263659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0D2F631-EDBD-4078-A7FC-CBC3DCFCAA16}"/>
                </a:ext>
              </a:extLst>
            </p:cNvPr>
            <p:cNvSpPr txBox="1"/>
            <p:nvPr/>
          </p:nvSpPr>
          <p:spPr>
            <a:xfrm>
              <a:off x="5594734" y="3777485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0C3E3A1-3666-15B8-D540-CE1E1B69CA5C}"/>
                </a:ext>
              </a:extLst>
            </p:cNvPr>
            <p:cNvSpPr txBox="1"/>
            <p:nvPr/>
          </p:nvSpPr>
          <p:spPr>
            <a:xfrm>
              <a:off x="5036799" y="3777485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B6F81B7-4132-E3F6-98A3-286DF6FD65B3}"/>
              </a:ext>
            </a:extLst>
          </p:cNvPr>
          <p:cNvSpPr txBox="1"/>
          <p:nvPr/>
        </p:nvSpPr>
        <p:spPr>
          <a:xfrm>
            <a:off x="10206829" y="5384409"/>
            <a:ext cx="1604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b="1" dirty="0"/>
              <a:t>Swim ring structure</a:t>
            </a:r>
          </a:p>
        </p:txBody>
      </p:sp>
      <p:pic>
        <p:nvPicPr>
          <p:cNvPr id="37" name="Picture 36" descr="Background pattern&#10;&#10;Description automatically generated">
            <a:extLst>
              <a:ext uri="{FF2B5EF4-FFF2-40B4-BE49-F238E27FC236}">
                <a16:creationId xmlns:a16="http://schemas.microsoft.com/office/drawing/2014/main" id="{83E90B0B-6844-8680-FAFD-956A1FE56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985" y="1060914"/>
            <a:ext cx="7262992" cy="580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119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C31D-D19F-9FEA-5C89-915FD9E13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Searching</a:t>
            </a:r>
            <a:r>
              <a:rPr lang="da-DK" dirty="0"/>
              <a:t> for a </a:t>
            </a:r>
            <a:r>
              <a:rPr lang="da-DK" dirty="0" err="1"/>
              <a:t>composition</a:t>
            </a:r>
            <a:r>
              <a:rPr lang="da-DK" dirty="0"/>
              <a:t>, </a:t>
            </a:r>
            <a:r>
              <a:rPr lang="da-DK" dirty="0" err="1"/>
              <a:t>that</a:t>
            </a:r>
            <a:r>
              <a:rPr lang="da-DK" dirty="0"/>
              <a:t> has as </a:t>
            </a:r>
            <a:r>
              <a:rPr lang="da-DK" dirty="0" err="1"/>
              <a:t>few</a:t>
            </a:r>
            <a:r>
              <a:rPr lang="da-DK" dirty="0"/>
              <a:t> *H and *COOH pairs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FB33A-7EBD-CBD3-C61B-E305637FE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02.05.2023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503CB-C7AB-E373-6BAA-C51D59AB2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34</a:t>
            </a:fld>
            <a:endParaRPr lang="da-DK" dirty="0"/>
          </a:p>
        </p:txBody>
      </p:sp>
      <p:pic>
        <p:nvPicPr>
          <p:cNvPr id="6" name="Picture 5" descr="A picture containing antenna&#10;&#10;Description automatically generated">
            <a:extLst>
              <a:ext uri="{FF2B5EF4-FFF2-40B4-BE49-F238E27FC236}">
                <a16:creationId xmlns:a16="http://schemas.microsoft.com/office/drawing/2014/main" id="{EE598295-B905-FB2E-4BE6-4C6299A43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3568226"/>
            <a:ext cx="1570016" cy="28760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FE325E1-38C4-8317-B6F0-C117C997523C}"/>
              </a:ext>
            </a:extLst>
          </p:cNvPr>
          <p:cNvSpPr>
            <a:spLocks noChangeAspect="1"/>
          </p:cNvSpPr>
          <p:nvPr/>
        </p:nvSpPr>
        <p:spPr>
          <a:xfrm>
            <a:off x="1046818" y="3175015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3B0EC0C-60F4-CB38-2222-95B44F5F2F54}"/>
              </a:ext>
            </a:extLst>
          </p:cNvPr>
          <p:cNvSpPr>
            <a:spLocks noChangeAspect="1"/>
          </p:cNvSpPr>
          <p:nvPr/>
        </p:nvSpPr>
        <p:spPr>
          <a:xfrm>
            <a:off x="1353754" y="312986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CED6BE-B51A-412A-937B-F09B04B97EF4}"/>
              </a:ext>
            </a:extLst>
          </p:cNvPr>
          <p:cNvSpPr>
            <a:spLocks noChangeAspect="1"/>
          </p:cNvSpPr>
          <p:nvPr/>
        </p:nvSpPr>
        <p:spPr>
          <a:xfrm>
            <a:off x="863796" y="302520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51D953-6277-462C-68A4-DE1C78ABEAB5}"/>
              </a:ext>
            </a:extLst>
          </p:cNvPr>
          <p:cNvSpPr>
            <a:spLocks noChangeAspect="1"/>
          </p:cNvSpPr>
          <p:nvPr/>
        </p:nvSpPr>
        <p:spPr>
          <a:xfrm>
            <a:off x="801896" y="312986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1" name="Picture 10" descr="A picture containing antenna&#10;&#10;Description automatically generated">
            <a:extLst>
              <a:ext uri="{FF2B5EF4-FFF2-40B4-BE49-F238E27FC236}">
                <a16:creationId xmlns:a16="http://schemas.microsoft.com/office/drawing/2014/main" id="{ABF9F81B-943B-2BFC-E0CE-91E012CFAB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4881577"/>
            <a:ext cx="1570016" cy="28760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86058BD-34BF-CA9D-23A6-BFD8A6923757}"/>
              </a:ext>
            </a:extLst>
          </p:cNvPr>
          <p:cNvSpPr>
            <a:spLocks noChangeAspect="1"/>
          </p:cNvSpPr>
          <p:nvPr/>
        </p:nvSpPr>
        <p:spPr>
          <a:xfrm>
            <a:off x="1331956" y="448836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BDFB669-4075-6839-B70C-C6A9C67204C6}"/>
              </a:ext>
            </a:extLst>
          </p:cNvPr>
          <p:cNvSpPr>
            <a:spLocks noChangeAspect="1"/>
          </p:cNvSpPr>
          <p:nvPr/>
        </p:nvSpPr>
        <p:spPr>
          <a:xfrm>
            <a:off x="1638892" y="444322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931A28D-04C0-5E71-7503-281DBB5AD019}"/>
              </a:ext>
            </a:extLst>
          </p:cNvPr>
          <p:cNvSpPr>
            <a:spLocks noChangeAspect="1"/>
          </p:cNvSpPr>
          <p:nvPr/>
        </p:nvSpPr>
        <p:spPr>
          <a:xfrm>
            <a:off x="1148934" y="433855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DA814FF-E312-9261-655B-268EB70E14BB}"/>
              </a:ext>
            </a:extLst>
          </p:cNvPr>
          <p:cNvSpPr>
            <a:spLocks noChangeAspect="1"/>
          </p:cNvSpPr>
          <p:nvPr/>
        </p:nvSpPr>
        <p:spPr>
          <a:xfrm>
            <a:off x="1087034" y="444322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B7E58F-2680-A2E1-78B5-DB39CC8326DF}"/>
              </a:ext>
            </a:extLst>
          </p:cNvPr>
          <p:cNvSpPr>
            <a:spLocks noChangeAspect="1"/>
          </p:cNvSpPr>
          <p:nvPr/>
        </p:nvSpPr>
        <p:spPr>
          <a:xfrm>
            <a:off x="757568" y="469972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7" name="Picture 16" descr="A picture containing antenna&#10;&#10;Description automatically generated">
            <a:extLst>
              <a:ext uri="{FF2B5EF4-FFF2-40B4-BE49-F238E27FC236}">
                <a16:creationId xmlns:a16="http://schemas.microsoft.com/office/drawing/2014/main" id="{866F3FFC-EAA6-EAE6-A884-639E0D9EC9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71926" y="6214753"/>
            <a:ext cx="1570016" cy="28760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0286F80E-9AC0-C125-F6EF-26E556F16042}"/>
              </a:ext>
            </a:extLst>
          </p:cNvPr>
          <p:cNvSpPr>
            <a:spLocks noChangeAspect="1"/>
          </p:cNvSpPr>
          <p:nvPr/>
        </p:nvSpPr>
        <p:spPr>
          <a:xfrm>
            <a:off x="1358774" y="582154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73A764-026A-FAB8-7AFB-5B911B1B10D3}"/>
              </a:ext>
            </a:extLst>
          </p:cNvPr>
          <p:cNvSpPr>
            <a:spLocks noChangeAspect="1"/>
          </p:cNvSpPr>
          <p:nvPr/>
        </p:nvSpPr>
        <p:spPr>
          <a:xfrm>
            <a:off x="1397762" y="557025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ED89640-B236-0A8A-CB53-CCE90C0ECED1}"/>
              </a:ext>
            </a:extLst>
          </p:cNvPr>
          <p:cNvSpPr>
            <a:spLocks noChangeAspect="1"/>
          </p:cNvSpPr>
          <p:nvPr/>
        </p:nvSpPr>
        <p:spPr>
          <a:xfrm>
            <a:off x="917528" y="554869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FB67628-307B-193F-D9DD-AF62FCBC333F}"/>
              </a:ext>
            </a:extLst>
          </p:cNvPr>
          <p:cNvSpPr>
            <a:spLocks noChangeAspect="1"/>
          </p:cNvSpPr>
          <p:nvPr/>
        </p:nvSpPr>
        <p:spPr>
          <a:xfrm>
            <a:off x="826132" y="565336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6B10453-F4F8-B3A1-0E5C-4E2BE9ACA942}"/>
              </a:ext>
            </a:extLst>
          </p:cNvPr>
          <p:cNvSpPr>
            <a:spLocks noChangeAspect="1"/>
          </p:cNvSpPr>
          <p:nvPr/>
        </p:nvSpPr>
        <p:spPr>
          <a:xfrm>
            <a:off x="728232" y="579736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1FCE35-17FD-61BE-33D9-5F0D81EE80A6}"/>
              </a:ext>
            </a:extLst>
          </p:cNvPr>
          <p:cNvCxnSpPr>
            <a:cxnSpLocks/>
          </p:cNvCxnSpPr>
          <p:nvPr/>
        </p:nvCxnSpPr>
        <p:spPr>
          <a:xfrm>
            <a:off x="1206312" y="3493670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6B42BC3-1634-9809-1CAE-C77B4E9E67DD}"/>
              </a:ext>
            </a:extLst>
          </p:cNvPr>
          <p:cNvCxnSpPr>
            <a:cxnSpLocks/>
          </p:cNvCxnSpPr>
          <p:nvPr/>
        </p:nvCxnSpPr>
        <p:spPr>
          <a:xfrm>
            <a:off x="808246" y="4810446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F5C41E8-C665-DDF6-296E-BC3E29D737D7}"/>
              </a:ext>
            </a:extLst>
          </p:cNvPr>
          <p:cNvCxnSpPr>
            <a:cxnSpLocks/>
          </p:cNvCxnSpPr>
          <p:nvPr/>
        </p:nvCxnSpPr>
        <p:spPr>
          <a:xfrm>
            <a:off x="1488887" y="4810031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3679307-CC24-E71C-1586-986CEED9D1F2}"/>
              </a:ext>
            </a:extLst>
          </p:cNvPr>
          <p:cNvCxnSpPr>
            <a:cxnSpLocks/>
          </p:cNvCxnSpPr>
          <p:nvPr/>
        </p:nvCxnSpPr>
        <p:spPr>
          <a:xfrm>
            <a:off x="1514287" y="6145698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9DB7D14-38C7-CDE6-29E4-332B043AF4B0}"/>
              </a:ext>
            </a:extLst>
          </p:cNvPr>
          <p:cNvCxnSpPr>
            <a:cxnSpLocks/>
          </p:cNvCxnSpPr>
          <p:nvPr/>
        </p:nvCxnSpPr>
        <p:spPr>
          <a:xfrm>
            <a:off x="1210806" y="395240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B009A1-7398-D9BF-880F-735D55E968F1}"/>
              </a:ext>
            </a:extLst>
          </p:cNvPr>
          <p:cNvCxnSpPr>
            <a:cxnSpLocks/>
          </p:cNvCxnSpPr>
          <p:nvPr/>
        </p:nvCxnSpPr>
        <p:spPr>
          <a:xfrm>
            <a:off x="1230116" y="5256841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A picture containing antenna&#10;&#10;Description automatically generated">
            <a:extLst>
              <a:ext uri="{FF2B5EF4-FFF2-40B4-BE49-F238E27FC236}">
                <a16:creationId xmlns:a16="http://schemas.microsoft.com/office/drawing/2014/main" id="{FE068F6A-F078-B3A0-B7F1-63DDEBFF5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2455778"/>
            <a:ext cx="1570016" cy="287608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EABB8982-5A63-79F5-C029-DD3118462607}"/>
              </a:ext>
            </a:extLst>
          </p:cNvPr>
          <p:cNvSpPr>
            <a:spLocks noChangeAspect="1"/>
          </p:cNvSpPr>
          <p:nvPr/>
        </p:nvSpPr>
        <p:spPr>
          <a:xfrm>
            <a:off x="1069778" y="1900054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BD208EE-829E-2B2E-F5D7-069645C49316}"/>
              </a:ext>
            </a:extLst>
          </p:cNvPr>
          <p:cNvSpPr>
            <a:spLocks noChangeAspect="1"/>
          </p:cNvSpPr>
          <p:nvPr/>
        </p:nvSpPr>
        <p:spPr>
          <a:xfrm>
            <a:off x="1376714" y="185490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3F7E20A-669F-6F82-E1D5-EA8C8835C71C}"/>
              </a:ext>
            </a:extLst>
          </p:cNvPr>
          <p:cNvSpPr>
            <a:spLocks noChangeAspect="1"/>
          </p:cNvSpPr>
          <p:nvPr/>
        </p:nvSpPr>
        <p:spPr>
          <a:xfrm>
            <a:off x="886756" y="175024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F181FE8-6633-8614-1EE4-8A751055DA01}"/>
              </a:ext>
            </a:extLst>
          </p:cNvPr>
          <p:cNvSpPr>
            <a:spLocks noChangeAspect="1"/>
          </p:cNvSpPr>
          <p:nvPr/>
        </p:nvSpPr>
        <p:spPr>
          <a:xfrm>
            <a:off x="1174681" y="221786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4AD2EB1-A487-EC65-2F30-9C70C8B29DAD}"/>
              </a:ext>
            </a:extLst>
          </p:cNvPr>
          <p:cNvSpPr>
            <a:spLocks noChangeAspect="1"/>
          </p:cNvSpPr>
          <p:nvPr/>
        </p:nvSpPr>
        <p:spPr>
          <a:xfrm>
            <a:off x="824856" y="185490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7F2370A-AE8F-918D-EC44-C3027EB3C2DF}"/>
              </a:ext>
            </a:extLst>
          </p:cNvPr>
          <p:cNvCxnSpPr>
            <a:cxnSpLocks/>
          </p:cNvCxnSpPr>
          <p:nvPr/>
        </p:nvCxnSpPr>
        <p:spPr>
          <a:xfrm>
            <a:off x="1210637" y="2773726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18A9AFC-C5E5-E3B5-E4DA-651FEF9DEBCF}"/>
              </a:ext>
            </a:extLst>
          </p:cNvPr>
          <p:cNvGrpSpPr/>
          <p:nvPr/>
        </p:nvGrpSpPr>
        <p:grpSpPr>
          <a:xfrm>
            <a:off x="10150631" y="3766970"/>
            <a:ext cx="1661125" cy="1519684"/>
            <a:chOff x="4629582" y="3637351"/>
            <a:chExt cx="1661125" cy="1519684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6D3EF7B-C260-8B75-74B3-C6CC2ADD736F}"/>
                </a:ext>
              </a:extLst>
            </p:cNvPr>
            <p:cNvSpPr/>
            <p:nvPr/>
          </p:nvSpPr>
          <p:spPr>
            <a:xfrm>
              <a:off x="5190145" y="4125728"/>
              <a:ext cx="540000" cy="543022"/>
            </a:xfrm>
            <a:prstGeom prst="ellipse">
              <a:avLst/>
            </a:prstGeom>
            <a:solidFill>
              <a:srgbClr val="2AA02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F0E2C95-26A3-7225-7889-F7FDA8159077}"/>
                </a:ext>
              </a:extLst>
            </p:cNvPr>
            <p:cNvSpPr/>
            <p:nvPr/>
          </p:nvSpPr>
          <p:spPr>
            <a:xfrm>
              <a:off x="4910428" y="3637351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9A2BDA8-7F3A-3FF1-28A0-527FE0118C7F}"/>
                </a:ext>
              </a:extLst>
            </p:cNvPr>
            <p:cNvSpPr/>
            <p:nvPr/>
          </p:nvSpPr>
          <p:spPr>
            <a:xfrm>
              <a:off x="5465963" y="3637351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B63A4ED-E261-BEA0-53A4-C6B627445006}"/>
                </a:ext>
              </a:extLst>
            </p:cNvPr>
            <p:cNvSpPr/>
            <p:nvPr/>
          </p:nvSpPr>
          <p:spPr>
            <a:xfrm>
              <a:off x="4914286" y="4614013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C886FF2-D29A-1C99-AD29-878BF43027A4}"/>
                </a:ext>
              </a:extLst>
            </p:cNvPr>
            <p:cNvSpPr/>
            <p:nvPr/>
          </p:nvSpPr>
          <p:spPr>
            <a:xfrm>
              <a:off x="5469821" y="4614013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5A767A2-C537-15A4-C87B-06AB9E698DEA}"/>
                </a:ext>
              </a:extLst>
            </p:cNvPr>
            <p:cNvSpPr/>
            <p:nvPr/>
          </p:nvSpPr>
          <p:spPr>
            <a:xfrm>
              <a:off x="4629582" y="4125728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E43A175-CA15-569F-2F2B-AE5960ADFAA6}"/>
                </a:ext>
              </a:extLst>
            </p:cNvPr>
            <p:cNvSpPr/>
            <p:nvPr/>
          </p:nvSpPr>
          <p:spPr>
            <a:xfrm>
              <a:off x="5750707" y="4125728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E2F16A6-FB88-E43B-D0E3-C49CCE7209EF}"/>
                </a:ext>
              </a:extLst>
            </p:cNvPr>
            <p:cNvSpPr txBox="1"/>
            <p:nvPr/>
          </p:nvSpPr>
          <p:spPr>
            <a:xfrm>
              <a:off x="5314169" y="4263659"/>
              <a:ext cx="3113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A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E9E1A70-8E23-D4AC-FF7B-B6F21E599A9D}"/>
                </a:ext>
              </a:extLst>
            </p:cNvPr>
            <p:cNvSpPr txBox="1"/>
            <p:nvPr/>
          </p:nvSpPr>
          <p:spPr>
            <a:xfrm>
              <a:off x="5600904" y="4760904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C3B9C8F-625E-D82D-CBCF-26FAA110DFDF}"/>
                </a:ext>
              </a:extLst>
            </p:cNvPr>
            <p:cNvSpPr txBox="1"/>
            <p:nvPr/>
          </p:nvSpPr>
          <p:spPr>
            <a:xfrm>
              <a:off x="5043395" y="4760904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60B70FC-69A3-C712-0668-3ABE789A6B62}"/>
                </a:ext>
              </a:extLst>
            </p:cNvPr>
            <p:cNvSpPr txBox="1"/>
            <p:nvPr/>
          </p:nvSpPr>
          <p:spPr>
            <a:xfrm>
              <a:off x="4757809" y="4263659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2A2C13D-6CCF-03C1-A305-85F064C30547}"/>
                </a:ext>
              </a:extLst>
            </p:cNvPr>
            <p:cNvSpPr txBox="1"/>
            <p:nvPr/>
          </p:nvSpPr>
          <p:spPr>
            <a:xfrm>
              <a:off x="5877078" y="4263659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0D2F631-EDBD-4078-A7FC-CBC3DCFCAA16}"/>
                </a:ext>
              </a:extLst>
            </p:cNvPr>
            <p:cNvSpPr txBox="1"/>
            <p:nvPr/>
          </p:nvSpPr>
          <p:spPr>
            <a:xfrm>
              <a:off x="5594734" y="3777485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0C3E3A1-3666-15B8-D540-CE1E1B69CA5C}"/>
                </a:ext>
              </a:extLst>
            </p:cNvPr>
            <p:cNvSpPr txBox="1"/>
            <p:nvPr/>
          </p:nvSpPr>
          <p:spPr>
            <a:xfrm>
              <a:off x="5036799" y="3777485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B6F81B7-4132-E3F6-98A3-286DF6FD65B3}"/>
              </a:ext>
            </a:extLst>
          </p:cNvPr>
          <p:cNvSpPr txBox="1"/>
          <p:nvPr/>
        </p:nvSpPr>
        <p:spPr>
          <a:xfrm>
            <a:off x="10206829" y="5384409"/>
            <a:ext cx="1604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b="1" dirty="0"/>
              <a:t>Swim ring structure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3E90B0B-6844-8680-FAFD-956A1FE56D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17985" y="1060914"/>
            <a:ext cx="7262992" cy="580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983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DF12C-210A-844F-29EC-9C8BE80CD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Binding energy prediction models for -H and -COOH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EDC27-6C1E-E1B9-4405-90F69F23E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b="1" dirty="0"/>
              <a:t>Models:</a:t>
            </a:r>
          </a:p>
          <a:p>
            <a:r>
              <a:rPr lang="da-DK" dirty="0"/>
              <a:t>Hollow site –H</a:t>
            </a:r>
          </a:p>
          <a:p>
            <a:pPr lvl="1"/>
            <a:r>
              <a:rPr lang="da-DK" dirty="0"/>
              <a:t>Input: Same vector as </a:t>
            </a:r>
            <a:r>
              <a:rPr lang="da-DK" dirty="0" err="1"/>
              <a:t>other</a:t>
            </a:r>
            <a:r>
              <a:rPr lang="da-DK" dirty="0"/>
              <a:t> hollow-site models</a:t>
            </a:r>
          </a:p>
          <a:p>
            <a:pPr lvl="1"/>
            <a:r>
              <a:rPr lang="da-DK" dirty="0"/>
              <a:t>Output: Binding energy</a:t>
            </a:r>
          </a:p>
          <a:p>
            <a:r>
              <a:rPr lang="da-DK" dirty="0"/>
              <a:t>On-top site –COOH</a:t>
            </a:r>
          </a:p>
          <a:p>
            <a:pPr lvl="1"/>
            <a:r>
              <a:rPr lang="da-DK" dirty="0"/>
              <a:t>Input: Same vector as </a:t>
            </a:r>
            <a:r>
              <a:rPr lang="da-DK" dirty="0" err="1"/>
              <a:t>other</a:t>
            </a:r>
            <a:r>
              <a:rPr lang="da-DK" dirty="0"/>
              <a:t> on-top site models</a:t>
            </a:r>
          </a:p>
          <a:p>
            <a:pPr lvl="1"/>
            <a:r>
              <a:rPr lang="da-DK" dirty="0"/>
              <a:t>Output: Binding energy</a:t>
            </a:r>
          </a:p>
          <a:p>
            <a:r>
              <a:rPr lang="da-DK" dirty="0"/>
              <a:t>Mixed site –H and –COOH</a:t>
            </a:r>
          </a:p>
          <a:p>
            <a:pPr lvl="1"/>
            <a:r>
              <a:rPr lang="da-DK" dirty="0"/>
              <a:t>Input: On-top vector AND hollow-site vector </a:t>
            </a:r>
            <a:r>
              <a:rPr lang="da-DK" dirty="0" err="1"/>
              <a:t>combined</a:t>
            </a:r>
            <a:r>
              <a:rPr lang="da-DK" dirty="0"/>
              <a:t>?</a:t>
            </a:r>
          </a:p>
          <a:p>
            <a:pPr lvl="1"/>
            <a:r>
              <a:rPr lang="da-DK" dirty="0"/>
              <a:t>Output: Binding energy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634C3-55B6-39BE-FD2F-13D0B7950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02.05.2023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0B60D-65BB-559D-CF2F-A4521B9E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834225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3" y="620714"/>
            <a:ext cx="6882354" cy="489021"/>
          </a:xfrm>
        </p:spPr>
        <p:txBody>
          <a:bodyPr/>
          <a:lstStyle/>
          <a:p>
            <a:r>
              <a:rPr lang="da-DK" dirty="0"/>
              <a:t>Methods – Predicting binding energies </a:t>
            </a:r>
          </a:p>
        </p:txBody>
      </p:sp>
      <p:pic>
        <p:nvPicPr>
          <p:cNvPr id="12" name="Content Placeholder 11" descr="Chart, bubble chart&#10;&#10;Description automatically generated">
            <a:extLst>
              <a:ext uri="{FF2B5EF4-FFF2-40B4-BE49-F238E27FC236}">
                <a16:creationId xmlns:a16="http://schemas.microsoft.com/office/drawing/2014/main" id="{7D9770D4-0ABE-74EF-77D4-772FA06D9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47078" y="1400154"/>
            <a:ext cx="3804459" cy="2274833"/>
          </a:xfrm>
        </p:spPr>
      </p:pic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36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02.05.2023</a:t>
            </a:fld>
            <a:endParaRPr lang="da-DK" dirty="0"/>
          </a:p>
        </p:txBody>
      </p:sp>
      <p:pic>
        <p:nvPicPr>
          <p:cNvPr id="10" name="Content Placeholder 17" descr="Chart, bubble chart&#10;&#10;Description automatically generated">
            <a:extLst>
              <a:ext uri="{FF2B5EF4-FFF2-40B4-BE49-F238E27FC236}">
                <a16:creationId xmlns:a16="http://schemas.microsoft.com/office/drawing/2014/main" id="{4A591712-E583-34CB-8DF4-1439AC696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0326" y="4491825"/>
            <a:ext cx="2021132" cy="2185934"/>
          </a:xfrm>
          <a:prstGeom prst="rect">
            <a:avLst/>
          </a:prstGeom>
        </p:spPr>
      </p:pic>
      <p:pic>
        <p:nvPicPr>
          <p:cNvPr id="16" name="Picture 15" descr="Chart, bubble chart&#10;&#10;Description automatically generated">
            <a:extLst>
              <a:ext uri="{FF2B5EF4-FFF2-40B4-BE49-F238E27FC236}">
                <a16:creationId xmlns:a16="http://schemas.microsoft.com/office/drawing/2014/main" id="{0B9A1F46-3282-12FE-5B74-24E4DD503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5078" y="3965402"/>
            <a:ext cx="3993036" cy="2637005"/>
          </a:xfrm>
          <a:prstGeom prst="rect">
            <a:avLst/>
          </a:prstGeom>
        </p:spPr>
      </p:pic>
      <p:pic>
        <p:nvPicPr>
          <p:cNvPr id="17" name="Picture 16" descr="Chart&#10;&#10;Description automatically generated with medium confidence">
            <a:extLst>
              <a:ext uri="{FF2B5EF4-FFF2-40B4-BE49-F238E27FC236}">
                <a16:creationId xmlns:a16="http://schemas.microsoft.com/office/drawing/2014/main" id="{D8CDA18C-BE27-C85E-B44A-039AF4F2A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717" y="1593039"/>
            <a:ext cx="2221690" cy="2258352"/>
          </a:xfrm>
          <a:prstGeom prst="rect">
            <a:avLst/>
          </a:prstGeom>
        </p:spPr>
      </p:pic>
      <p:pic>
        <p:nvPicPr>
          <p:cNvPr id="18" name="Picture 17" descr="Chart, bubble chart&#10;&#10;Description automatically generated">
            <a:extLst>
              <a:ext uri="{FF2B5EF4-FFF2-40B4-BE49-F238E27FC236}">
                <a16:creationId xmlns:a16="http://schemas.microsoft.com/office/drawing/2014/main" id="{FB58B3B3-71E2-0220-A290-1727737BBE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469523"/>
            <a:ext cx="2060562" cy="224388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CB30ADE-27D9-62E9-BB9E-1E3E0A58DE2B}"/>
              </a:ext>
            </a:extLst>
          </p:cNvPr>
          <p:cNvSpPr txBox="1"/>
          <p:nvPr/>
        </p:nvSpPr>
        <p:spPr>
          <a:xfrm>
            <a:off x="1329432" y="1330210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On-top slab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636916-1D61-A7E5-DA96-005AC95EEDB2}"/>
              </a:ext>
            </a:extLst>
          </p:cNvPr>
          <p:cNvSpPr txBox="1"/>
          <p:nvPr/>
        </p:nvSpPr>
        <p:spPr>
          <a:xfrm>
            <a:off x="1083498" y="4204299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Hollow-site slab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57176B-D2A4-1262-D103-FDB6559C891A}"/>
              </a:ext>
            </a:extLst>
          </p:cNvPr>
          <p:cNvCxnSpPr/>
          <p:nvPr/>
        </p:nvCxnSpPr>
        <p:spPr>
          <a:xfrm>
            <a:off x="3444132" y="2521511"/>
            <a:ext cx="85864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14107C0-883F-D5C8-EDF1-CA9CC8FFBA2A}"/>
              </a:ext>
            </a:extLst>
          </p:cNvPr>
          <p:cNvCxnSpPr>
            <a:cxnSpLocks/>
          </p:cNvCxnSpPr>
          <p:nvPr/>
        </p:nvCxnSpPr>
        <p:spPr>
          <a:xfrm>
            <a:off x="4002511" y="5394808"/>
            <a:ext cx="4449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977B48C-4258-01FC-2E9D-0C645327C652}"/>
              </a:ext>
            </a:extLst>
          </p:cNvPr>
          <p:cNvSpPr/>
          <p:nvPr/>
        </p:nvSpPr>
        <p:spPr>
          <a:xfrm>
            <a:off x="9996278" y="1951464"/>
            <a:ext cx="153886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Regression algorithm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C606EF2-A511-4338-174E-FE0460402782}"/>
              </a:ext>
            </a:extLst>
          </p:cNvPr>
          <p:cNvSpPr/>
          <p:nvPr/>
        </p:nvSpPr>
        <p:spPr>
          <a:xfrm>
            <a:off x="9996278" y="4937608"/>
            <a:ext cx="153886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Regression algorithm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3D9D43F-3E53-22BA-8623-1738E9B28AB7}"/>
              </a:ext>
            </a:extLst>
          </p:cNvPr>
          <p:cNvCxnSpPr>
            <a:cxnSpLocks/>
          </p:cNvCxnSpPr>
          <p:nvPr/>
        </p:nvCxnSpPr>
        <p:spPr>
          <a:xfrm>
            <a:off x="8295812" y="2488058"/>
            <a:ext cx="16001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57C0D04-97EF-1D94-F324-8D70C21DC22B}"/>
              </a:ext>
            </a:extLst>
          </p:cNvPr>
          <p:cNvCxnSpPr>
            <a:cxnSpLocks/>
          </p:cNvCxnSpPr>
          <p:nvPr/>
        </p:nvCxnSpPr>
        <p:spPr>
          <a:xfrm>
            <a:off x="8262359" y="5439412"/>
            <a:ext cx="16335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98C5F66-289E-699A-F19C-17A95D327EB3}"/>
              </a:ext>
            </a:extLst>
          </p:cNvPr>
          <p:cNvSpPr txBox="1"/>
          <p:nvPr/>
        </p:nvSpPr>
        <p:spPr>
          <a:xfrm>
            <a:off x="10278378" y="922337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Energy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C4EAE8-2585-1291-4287-BB4828C27B4C}"/>
              </a:ext>
            </a:extLst>
          </p:cNvPr>
          <p:cNvCxnSpPr>
            <a:cxnSpLocks/>
          </p:cNvCxnSpPr>
          <p:nvPr/>
        </p:nvCxnSpPr>
        <p:spPr>
          <a:xfrm>
            <a:off x="10743410" y="1348441"/>
            <a:ext cx="0" cy="4051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94928A9-534B-3990-9CFB-AD720C50ECBF}"/>
              </a:ext>
            </a:extLst>
          </p:cNvPr>
          <p:cNvSpPr txBox="1"/>
          <p:nvPr/>
        </p:nvSpPr>
        <p:spPr>
          <a:xfrm>
            <a:off x="10278378" y="398770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Energy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29C5508-5324-BEAD-892B-65513940CA75}"/>
              </a:ext>
            </a:extLst>
          </p:cNvPr>
          <p:cNvCxnSpPr>
            <a:cxnSpLocks/>
          </p:cNvCxnSpPr>
          <p:nvPr/>
        </p:nvCxnSpPr>
        <p:spPr>
          <a:xfrm>
            <a:off x="10743410" y="4413808"/>
            <a:ext cx="0" cy="4051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D612B6A-D9C5-DE74-1566-D9892BB3D3A6}"/>
              </a:ext>
            </a:extLst>
          </p:cNvPr>
          <p:cNvSpPr txBox="1"/>
          <p:nvPr/>
        </p:nvSpPr>
        <p:spPr>
          <a:xfrm>
            <a:off x="8254635" y="2092412"/>
            <a:ext cx="1641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b="1" dirty="0"/>
              <a:t>Feature vector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50772DD-91E8-688B-CC50-480A7C02C4F4}"/>
              </a:ext>
            </a:extLst>
          </p:cNvPr>
          <p:cNvSpPr txBox="1"/>
          <p:nvPr/>
        </p:nvSpPr>
        <p:spPr>
          <a:xfrm>
            <a:off x="8254635" y="5100858"/>
            <a:ext cx="1641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b="1" dirty="0"/>
              <a:t>Feature vector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A36172-FCF7-FE17-F55A-2503CD2CE526}"/>
              </a:ext>
            </a:extLst>
          </p:cNvPr>
          <p:cNvSpPr txBox="1"/>
          <p:nvPr/>
        </p:nvSpPr>
        <p:spPr>
          <a:xfrm>
            <a:off x="7559509" y="6529490"/>
            <a:ext cx="47174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effectLst/>
                <a:latin typeface="CMR10"/>
              </a:rPr>
              <a:t>*Christian M Clausen et al. “What Atomic Positions Determines Re- activity of a Surface? Long-Range, Directional Ligand Effects in Metallic Alloys”. In: </a:t>
            </a:r>
            <a:r>
              <a:rPr lang="en-GB" sz="900" dirty="0">
                <a:effectLst/>
                <a:latin typeface="CMTI10"/>
              </a:rPr>
              <a:t>Advanced Science </a:t>
            </a:r>
            <a:r>
              <a:rPr lang="en-GB" sz="900" dirty="0">
                <a:effectLst/>
                <a:latin typeface="CMR10"/>
              </a:rPr>
              <a:t>8.9 (2021), p. 2003357. </a:t>
            </a:r>
            <a:endParaRPr lang="en-GB" sz="900" dirty="0"/>
          </a:p>
          <a:p>
            <a:endParaRPr lang="da-DK" sz="9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B0F11F-8F57-E25C-6AA9-58DFDCB8F973}"/>
              </a:ext>
            </a:extLst>
          </p:cNvPr>
          <p:cNvSpPr txBox="1"/>
          <p:nvPr/>
        </p:nvSpPr>
        <p:spPr>
          <a:xfrm>
            <a:off x="7902751" y="1664334"/>
            <a:ext cx="2487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*</a:t>
            </a:r>
            <a:endParaRPr lang="da-DK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FA63C6-BBF2-8621-6863-E141FE89DFEF}"/>
              </a:ext>
            </a:extLst>
          </p:cNvPr>
          <p:cNvSpPr txBox="1"/>
          <p:nvPr/>
        </p:nvSpPr>
        <p:spPr>
          <a:xfrm>
            <a:off x="8639199" y="1769081"/>
            <a:ext cx="688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Input: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B2F5E8-010B-7BAE-80E6-9C2432D379E4}"/>
              </a:ext>
            </a:extLst>
          </p:cNvPr>
          <p:cNvSpPr txBox="1"/>
          <p:nvPr/>
        </p:nvSpPr>
        <p:spPr>
          <a:xfrm>
            <a:off x="10399404" y="633633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Label: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A4947CA-63FF-2F1C-4B06-9AF81AC68C9D}"/>
              </a:ext>
            </a:extLst>
          </p:cNvPr>
          <p:cNvSpPr txBox="1"/>
          <p:nvPr/>
        </p:nvSpPr>
        <p:spPr>
          <a:xfrm>
            <a:off x="10396602" y="3736326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Label: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EFD0125-7530-10CC-20A1-A0BCB73897C6}"/>
              </a:ext>
            </a:extLst>
          </p:cNvPr>
          <p:cNvSpPr txBox="1"/>
          <p:nvPr/>
        </p:nvSpPr>
        <p:spPr>
          <a:xfrm>
            <a:off x="8669348" y="4841165"/>
            <a:ext cx="688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Input:</a:t>
            </a:r>
          </a:p>
        </p:txBody>
      </p:sp>
    </p:spTree>
    <p:extLst>
      <p:ext uri="{BB962C8B-B14F-4D97-AF65-F5344CB8AC3E}">
        <p14:creationId xmlns:p14="http://schemas.microsoft.com/office/powerpoint/2010/main" val="17900570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F99FC-868C-E3BA-D59D-FDC3A1DF2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Binding energy prediction models for -H and -COOH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A823E8-E123-D135-F7D9-575F15F78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02.05.2023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D1C7A-551A-4CAA-7C20-FB0C7CFBD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37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506332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C6A35-7FB7-3826-92D6-E57296B6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Further</a:t>
            </a:r>
            <a:r>
              <a:rPr lang="da-DK" dirty="0"/>
              <a:t> </a:t>
            </a:r>
            <a:r>
              <a:rPr lang="da-DK" dirty="0" err="1"/>
              <a:t>work</a:t>
            </a:r>
            <a:r>
              <a:rPr lang="da-DK" dirty="0"/>
              <a:t> (or just </a:t>
            </a:r>
            <a:r>
              <a:rPr lang="da-DK" dirty="0" err="1"/>
              <a:t>completing</a:t>
            </a:r>
            <a:r>
              <a:rPr lang="da-DK" dirty="0"/>
              <a:t> </a:t>
            </a:r>
            <a:r>
              <a:rPr lang="da-DK" dirty="0" err="1"/>
              <a:t>my</a:t>
            </a:r>
            <a:r>
              <a:rPr lang="da-DK" dirty="0"/>
              <a:t> </a:t>
            </a:r>
            <a:r>
              <a:rPr lang="da-DK" dirty="0" err="1"/>
              <a:t>thesis</a:t>
            </a:r>
            <a:r>
              <a:rPr lang="da-DK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D8A25-7BF4-4129-CF05-100E6BC3A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Energy prediction models for each </a:t>
            </a:r>
            <a:r>
              <a:rPr lang="da-DK" dirty="0" err="1"/>
              <a:t>substance</a:t>
            </a:r>
            <a:endParaRPr lang="da-DK" dirty="0"/>
          </a:p>
          <a:p>
            <a:r>
              <a:rPr lang="da-DK" dirty="0"/>
              <a:t>Activity </a:t>
            </a:r>
            <a:r>
              <a:rPr lang="da-DK" dirty="0" err="1"/>
              <a:t>measurement</a:t>
            </a:r>
            <a:r>
              <a:rPr lang="da-DK" dirty="0"/>
              <a:t> for each reaction step</a:t>
            </a:r>
          </a:p>
          <a:p>
            <a:r>
              <a:rPr lang="da-DK" dirty="0"/>
              <a:t>Competing </a:t>
            </a:r>
            <a:r>
              <a:rPr lang="da-DK" dirty="0" err="1"/>
              <a:t>activities</a:t>
            </a:r>
            <a:r>
              <a:rPr lang="da-DK" dirty="0"/>
              <a:t> – Single score? Good </a:t>
            </a:r>
            <a:r>
              <a:rPr lang="da-DK" dirty="0" err="1"/>
              <a:t>vs</a:t>
            </a:r>
            <a:r>
              <a:rPr lang="da-DK" dirty="0"/>
              <a:t> bad reactions</a:t>
            </a:r>
          </a:p>
          <a:p>
            <a:r>
              <a:rPr lang="da-DK" dirty="0"/>
              <a:t>Surface </a:t>
            </a:r>
            <a:r>
              <a:rPr lang="da-DK" dirty="0" err="1"/>
              <a:t>composition</a:t>
            </a:r>
            <a:r>
              <a:rPr lang="da-DK" dirty="0"/>
              <a:t> + U -&gt; Single </a:t>
            </a:r>
            <a:r>
              <a:rPr lang="da-DK" dirty="0" err="1"/>
              <a:t>good</a:t>
            </a:r>
            <a:r>
              <a:rPr lang="da-DK" dirty="0"/>
              <a:t> activity score?</a:t>
            </a:r>
          </a:p>
          <a:p>
            <a:r>
              <a:rPr lang="da-DK" dirty="0" err="1"/>
              <a:t>Triangular</a:t>
            </a:r>
            <a:r>
              <a:rPr lang="da-DK" dirty="0"/>
              <a:t> plots </a:t>
            </a:r>
            <a:r>
              <a:rPr lang="da-DK" dirty="0" err="1"/>
              <a:t>showing</a:t>
            </a:r>
            <a:r>
              <a:rPr lang="da-DK" dirty="0"/>
              <a:t> single score?</a:t>
            </a:r>
          </a:p>
          <a:p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8BC9B-72BF-6F9A-1AA8-98B008AA2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01.05.2023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4DD6DC-A1EF-DA17-D0DF-AACE7002B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38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211620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D1663-8A5B-8B1C-F646-48C127BA9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Which</a:t>
            </a:r>
            <a:r>
              <a:rPr lang="da-DK" dirty="0"/>
              <a:t> reactions </a:t>
            </a:r>
            <a:r>
              <a:rPr lang="da-DK" dirty="0" err="1"/>
              <a:t>couldn’t</a:t>
            </a:r>
            <a:r>
              <a:rPr lang="da-DK" dirty="0"/>
              <a:t> I look at </a:t>
            </a:r>
            <a:r>
              <a:rPr lang="da-DK" dirty="0" err="1"/>
              <a:t>yet</a:t>
            </a:r>
            <a:r>
              <a:rPr lang="da-DK" dirty="0"/>
              <a:t>? </a:t>
            </a:r>
            <a:r>
              <a:rPr lang="da-DK" dirty="0" err="1"/>
              <a:t>Why</a:t>
            </a:r>
            <a:r>
              <a:rPr lang="da-DK" dirty="0"/>
              <a:t>? </a:t>
            </a:r>
            <a:r>
              <a:rPr lang="da-DK" dirty="0" err="1"/>
              <a:t>Hence</a:t>
            </a:r>
            <a:r>
              <a:rPr lang="da-DK" dirty="0"/>
              <a:t> -&gt; new DFT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C1A41-0E5A-BFEC-5AD5-D634DED1C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 err="1"/>
              <a:t>Trying</a:t>
            </a:r>
            <a:r>
              <a:rPr lang="da-DK" dirty="0"/>
              <a:t> to </a:t>
            </a:r>
            <a:r>
              <a:rPr lang="da-DK" dirty="0" err="1"/>
              <a:t>see</a:t>
            </a:r>
            <a:r>
              <a:rPr lang="da-DK" dirty="0"/>
              <a:t> </a:t>
            </a:r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ones</a:t>
            </a:r>
            <a:r>
              <a:rPr lang="da-DK" dirty="0"/>
              <a:t> </a:t>
            </a:r>
            <a:r>
              <a:rPr lang="da-DK" dirty="0" err="1"/>
              <a:t>might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important</a:t>
            </a:r>
            <a:r>
              <a:rPr lang="da-DK" dirty="0"/>
              <a:t>. Alexander </a:t>
            </a:r>
            <a:r>
              <a:rPr lang="da-DK" dirty="0" err="1"/>
              <a:t>bagger</a:t>
            </a:r>
            <a:r>
              <a:rPr lang="da-DK" dirty="0"/>
              <a:t> had an </a:t>
            </a:r>
            <a:r>
              <a:rPr lang="da-DK" dirty="0" err="1"/>
              <a:t>idea</a:t>
            </a:r>
            <a:r>
              <a:rPr lang="da-DK" dirty="0"/>
              <a:t> </a:t>
            </a:r>
            <a:r>
              <a:rPr lang="da-DK" dirty="0" err="1"/>
              <a:t>about</a:t>
            </a:r>
            <a:r>
              <a:rPr lang="da-DK" dirty="0"/>
              <a:t> </a:t>
            </a:r>
            <a:r>
              <a:rPr lang="da-DK" dirty="0" err="1"/>
              <a:t>which</a:t>
            </a:r>
            <a:r>
              <a:rPr lang="da-DK" dirty="0"/>
              <a:t>.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we’re</a:t>
            </a:r>
            <a:r>
              <a:rPr lang="da-DK" dirty="0"/>
              <a:t> </a:t>
            </a:r>
            <a:r>
              <a:rPr lang="da-DK" dirty="0" err="1"/>
              <a:t>trying</a:t>
            </a:r>
            <a:r>
              <a:rPr lang="da-DK" dirty="0"/>
              <a:t> to </a:t>
            </a:r>
            <a:r>
              <a:rPr lang="da-DK" dirty="0" err="1"/>
              <a:t>avoid</a:t>
            </a:r>
            <a:r>
              <a:rPr lang="da-DK" dirty="0"/>
              <a:t> CO on the surface, </a:t>
            </a:r>
            <a:r>
              <a:rPr lang="da-DK" dirty="0" err="1"/>
              <a:t>because</a:t>
            </a:r>
            <a:r>
              <a:rPr lang="da-DK" dirty="0"/>
              <a:t> it </a:t>
            </a:r>
            <a:r>
              <a:rPr lang="da-DK" dirty="0" err="1"/>
              <a:t>desorbs</a:t>
            </a:r>
            <a:r>
              <a:rPr lang="da-DK" dirty="0"/>
              <a:t> at high potentials.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04421-659F-85BC-9EF2-FCC3A0A4B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01.05.2023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7BDF8-A712-874E-14EC-DD3589739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39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45082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D343CC5-4A84-F1F9-3F99-93C14E7B96C1}"/>
              </a:ext>
            </a:extLst>
          </p:cNvPr>
          <p:cNvSpPr/>
          <p:nvPr/>
        </p:nvSpPr>
        <p:spPr>
          <a:xfrm>
            <a:off x="3359218" y="2771434"/>
            <a:ext cx="1126156" cy="253433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097C8C-230C-3349-1FCD-AF0189B8E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2139712" cy="386150"/>
          </a:xfrm>
        </p:spPr>
        <p:txBody>
          <a:bodyPr/>
          <a:lstStyle/>
          <a:p>
            <a:r>
              <a:rPr lang="en-GB" dirty="0"/>
              <a:t>Power-to-X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41D2425-CDE2-E1DB-29C8-6436B482B9AE}"/>
              </a:ext>
            </a:extLst>
          </p:cNvPr>
          <p:cNvSpPr/>
          <p:nvPr/>
        </p:nvSpPr>
        <p:spPr>
          <a:xfrm>
            <a:off x="676275" y="1623454"/>
            <a:ext cx="4266428" cy="386150"/>
          </a:xfrm>
          <a:prstGeom prst="roundRect">
            <a:avLst>
              <a:gd name="adj" fmla="val 2401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7D630-CEB2-2374-63C8-4E6F2A8F9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9045" y="1685411"/>
            <a:ext cx="2020887" cy="336550"/>
          </a:xfrm>
          <a:noFill/>
        </p:spPr>
        <p:txBody>
          <a:bodyPr/>
          <a:lstStyle/>
          <a:p>
            <a:pPr marL="0" indent="0" algn="ctr">
              <a:buNone/>
            </a:pPr>
            <a:r>
              <a:rPr lang="en-GB" sz="2000" dirty="0"/>
              <a:t>Energy sources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C1C69-1194-6473-354D-411DFC0D1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01.05.2023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7F07E8-C950-2626-D019-A426D8F3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</a:t>
            </a:fld>
            <a:endParaRPr lang="da-DK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7CD061D-6CB0-310A-56B3-6991D05CDDFB}"/>
              </a:ext>
            </a:extLst>
          </p:cNvPr>
          <p:cNvSpPr/>
          <p:nvPr/>
        </p:nvSpPr>
        <p:spPr>
          <a:xfrm>
            <a:off x="2985195" y="2185473"/>
            <a:ext cx="1881574" cy="3569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617B588-F0CE-6D18-31F7-15B87B6EFBF1}"/>
              </a:ext>
            </a:extLst>
          </p:cNvPr>
          <p:cNvSpPr/>
          <p:nvPr/>
        </p:nvSpPr>
        <p:spPr>
          <a:xfrm>
            <a:off x="777445" y="2175815"/>
            <a:ext cx="1881574" cy="3569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B0A10-733F-9D4E-0E20-72150F2B87CB}"/>
              </a:ext>
            </a:extLst>
          </p:cNvPr>
          <p:cNvSpPr txBox="1"/>
          <p:nvPr/>
        </p:nvSpPr>
        <p:spPr>
          <a:xfrm>
            <a:off x="707789" y="2186438"/>
            <a:ext cx="202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Non-renewable:</a:t>
            </a:r>
          </a:p>
        </p:txBody>
      </p:sp>
      <p:pic>
        <p:nvPicPr>
          <p:cNvPr id="12" name="Graphic 11" descr="Solar Panels with solid fill">
            <a:extLst>
              <a:ext uri="{FF2B5EF4-FFF2-40B4-BE49-F238E27FC236}">
                <a16:creationId xmlns:a16="http://schemas.microsoft.com/office/drawing/2014/main" id="{58E6511D-188D-D669-F4DC-33B91BE29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4287" y="2771434"/>
            <a:ext cx="914400" cy="914400"/>
          </a:xfrm>
          <a:prstGeom prst="rect">
            <a:avLst/>
          </a:prstGeom>
        </p:spPr>
      </p:pic>
      <p:pic>
        <p:nvPicPr>
          <p:cNvPr id="14" name="Graphic 13" descr="Hydropower with solid fill">
            <a:extLst>
              <a:ext uri="{FF2B5EF4-FFF2-40B4-BE49-F238E27FC236}">
                <a16:creationId xmlns:a16="http://schemas.microsoft.com/office/drawing/2014/main" id="{76E33A48-6D26-DF3D-16AA-6764F6900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34287" y="5371664"/>
            <a:ext cx="914400" cy="914400"/>
          </a:xfrm>
          <a:prstGeom prst="rect">
            <a:avLst/>
          </a:prstGeom>
        </p:spPr>
      </p:pic>
      <p:pic>
        <p:nvPicPr>
          <p:cNvPr id="18" name="Graphic 17" descr="Wind Turbines with solid fill">
            <a:extLst>
              <a:ext uri="{FF2B5EF4-FFF2-40B4-BE49-F238E27FC236}">
                <a16:creationId xmlns:a16="http://schemas.microsoft.com/office/drawing/2014/main" id="{60E66DB7-B8C2-1030-F747-54F3189C7E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34287" y="4071549"/>
            <a:ext cx="914400" cy="914400"/>
          </a:xfrm>
          <a:prstGeom prst="rect">
            <a:avLst/>
          </a:prstGeom>
        </p:spPr>
      </p:pic>
      <p:pic>
        <p:nvPicPr>
          <p:cNvPr id="22" name="Graphic 21" descr="Oil Barrel with solid fill">
            <a:extLst>
              <a:ext uri="{FF2B5EF4-FFF2-40B4-BE49-F238E27FC236}">
                <a16:creationId xmlns:a16="http://schemas.microsoft.com/office/drawing/2014/main" id="{0F9E0DDB-37AE-2B26-509D-1756FA00C8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40701" y="2771434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E48D38-7E9E-DCAA-61E8-A6C6AEF5EFB2}"/>
              </a:ext>
            </a:extLst>
          </p:cNvPr>
          <p:cNvSpPr txBox="1"/>
          <p:nvPr/>
        </p:nvSpPr>
        <p:spPr>
          <a:xfrm>
            <a:off x="3244689" y="2186438"/>
            <a:ext cx="135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Renewable:</a:t>
            </a:r>
          </a:p>
        </p:txBody>
      </p:sp>
      <p:pic>
        <p:nvPicPr>
          <p:cNvPr id="24" name="Graphic 23" descr="Labour with solid fill">
            <a:extLst>
              <a:ext uri="{FF2B5EF4-FFF2-40B4-BE49-F238E27FC236}">
                <a16:creationId xmlns:a16="http://schemas.microsoft.com/office/drawing/2014/main" id="{B1BFFC74-2CDA-7F83-B063-274349E762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40701" y="4071549"/>
            <a:ext cx="914400" cy="914400"/>
          </a:xfrm>
          <a:prstGeom prst="rect">
            <a:avLst/>
          </a:prstGeom>
        </p:spPr>
      </p:pic>
      <p:pic>
        <p:nvPicPr>
          <p:cNvPr id="60" name="Graphic 59" descr="Power Plant with solid fill">
            <a:extLst>
              <a:ext uri="{FF2B5EF4-FFF2-40B4-BE49-F238E27FC236}">
                <a16:creationId xmlns:a16="http://schemas.microsoft.com/office/drawing/2014/main" id="{78A9D2F2-0BD3-63C4-670B-4136904260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40701" y="5371664"/>
            <a:ext cx="914400" cy="91440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F66CD088-00BF-1447-4FF5-23E944FF85B7}"/>
              </a:ext>
            </a:extLst>
          </p:cNvPr>
          <p:cNvSpPr txBox="1"/>
          <p:nvPr/>
        </p:nvSpPr>
        <p:spPr>
          <a:xfrm>
            <a:off x="1472710" y="3657422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Oil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D721EC-2BE5-92CE-CE4F-5A6B8A64638A}"/>
              </a:ext>
            </a:extLst>
          </p:cNvPr>
          <p:cNvSpPr txBox="1"/>
          <p:nvPr/>
        </p:nvSpPr>
        <p:spPr>
          <a:xfrm>
            <a:off x="1421414" y="4985949"/>
            <a:ext cx="4748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Coal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15DDD8B-907F-9796-A7BE-C5DE3C4CF17B}"/>
              </a:ext>
            </a:extLst>
          </p:cNvPr>
          <p:cNvSpPr txBox="1"/>
          <p:nvPr/>
        </p:nvSpPr>
        <p:spPr>
          <a:xfrm>
            <a:off x="1310005" y="6342778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Nuclear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4460D35-1714-4562-E855-8F1F67E1DF46}"/>
              </a:ext>
            </a:extLst>
          </p:cNvPr>
          <p:cNvSpPr txBox="1"/>
          <p:nvPr/>
        </p:nvSpPr>
        <p:spPr>
          <a:xfrm>
            <a:off x="3659156" y="3699733"/>
            <a:ext cx="521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Solar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2A1BD38-6D62-9003-82BA-B55E212934A3}"/>
              </a:ext>
            </a:extLst>
          </p:cNvPr>
          <p:cNvSpPr txBox="1"/>
          <p:nvPr/>
        </p:nvSpPr>
        <p:spPr>
          <a:xfrm>
            <a:off x="3657553" y="5051848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/>
              <a:t>Wind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4F63E5E-6054-4C8B-FF84-AB56541659BC}"/>
              </a:ext>
            </a:extLst>
          </p:cNvPr>
          <p:cNvSpPr txBox="1"/>
          <p:nvPr/>
        </p:nvSpPr>
        <p:spPr>
          <a:xfrm>
            <a:off x="3591053" y="6344510"/>
            <a:ext cx="5774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/>
              <a:t>Hydro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FC9651-BA5D-B400-68B0-573437D349FA}"/>
              </a:ext>
            </a:extLst>
          </p:cNvPr>
          <p:cNvSpPr txBox="1"/>
          <p:nvPr/>
        </p:nvSpPr>
        <p:spPr>
          <a:xfrm>
            <a:off x="4774129" y="2718317"/>
            <a:ext cx="1684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b="1" dirty="0"/>
              <a:t>Varying supply based on weather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3AF28C3-8BE2-D6A1-E11E-C5BE743FE2FA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4594922" y="2979927"/>
            <a:ext cx="179207" cy="138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picture containing chart&#10;&#10;Description automatically generated">
            <a:extLst>
              <a:ext uri="{FF2B5EF4-FFF2-40B4-BE49-F238E27FC236}">
                <a16:creationId xmlns:a16="http://schemas.microsoft.com/office/drawing/2014/main" id="{76AA72B5-0B79-0ED7-E23E-E5A9E85D922B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451" t="4542" r="52457" b="2235"/>
          <a:stretch/>
        </p:blipFill>
        <p:spPr>
          <a:xfrm>
            <a:off x="4731609" y="4148628"/>
            <a:ext cx="1603375" cy="863600"/>
          </a:xfrm>
          <a:prstGeom prst="rect">
            <a:avLst/>
          </a:prstGeom>
        </p:spPr>
      </p:pic>
      <p:pic>
        <p:nvPicPr>
          <p:cNvPr id="29" name="Picture 28" descr="A picture containing chart&#10;&#10;Description automatically generated">
            <a:extLst>
              <a:ext uri="{FF2B5EF4-FFF2-40B4-BE49-F238E27FC236}">
                <a16:creationId xmlns:a16="http://schemas.microsoft.com/office/drawing/2014/main" id="{7EE85D03-81C4-D876-6D6F-7F037DD6EAE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52275" t="4020" r="744" b="3245"/>
          <a:stretch/>
        </p:blipFill>
        <p:spPr>
          <a:xfrm>
            <a:off x="4751441" y="2913738"/>
            <a:ext cx="1608083" cy="863600"/>
          </a:xfrm>
          <a:prstGeom prst="rect">
            <a:avLst/>
          </a:prstGeom>
        </p:spPr>
      </p:pic>
      <p:pic>
        <p:nvPicPr>
          <p:cNvPr id="31" name="Picture 30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6F2FBF9-1563-48CC-5288-ADBBFA6523F5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3997" t="16951" r="49825" b="59493"/>
          <a:stretch/>
        </p:blipFill>
        <p:spPr>
          <a:xfrm>
            <a:off x="8444345" y="2905767"/>
            <a:ext cx="1874589" cy="2070624"/>
          </a:xfrm>
          <a:prstGeom prst="rect">
            <a:avLst/>
          </a:prstGeom>
        </p:spPr>
      </p:pic>
      <p:pic>
        <p:nvPicPr>
          <p:cNvPr id="23" name="Picture 2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BA8E497F-6EF2-6305-A61C-640778742537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3716" t="40500" r="48898" b="34270"/>
          <a:stretch/>
        </p:blipFill>
        <p:spPr>
          <a:xfrm>
            <a:off x="6648279" y="2904586"/>
            <a:ext cx="1796066" cy="207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7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3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7F37-3B7C-AAF4-8B82-E3EEB460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So formic acid is </a:t>
            </a:r>
            <a:r>
              <a:rPr lang="da-DK" dirty="0" err="1"/>
              <a:t>pretty</a:t>
            </a:r>
            <a:r>
              <a:rPr lang="da-DK" dirty="0"/>
              <a:t> cool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CA68C-E9D2-CDE2-AA50-30A4E6CA6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 err="1"/>
              <a:t>What</a:t>
            </a:r>
            <a:r>
              <a:rPr lang="da-DK" dirty="0"/>
              <a:t> is the problem?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 err="1"/>
              <a:t>Looking</a:t>
            </a:r>
            <a:r>
              <a:rPr lang="da-DK" dirty="0"/>
              <a:t> at all the </a:t>
            </a:r>
            <a:r>
              <a:rPr lang="da-DK" dirty="0" err="1"/>
              <a:t>ways</a:t>
            </a:r>
            <a:r>
              <a:rPr lang="da-DK" dirty="0"/>
              <a:t> it </a:t>
            </a:r>
            <a:r>
              <a:rPr lang="da-DK" dirty="0" err="1"/>
              <a:t>can</a:t>
            </a:r>
            <a:r>
              <a:rPr lang="da-DK" dirty="0"/>
              <a:t> break </a:t>
            </a:r>
            <a:r>
              <a:rPr lang="da-DK" dirty="0" err="1"/>
              <a:t>down</a:t>
            </a: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 err="1"/>
              <a:t>Goal</a:t>
            </a:r>
            <a:r>
              <a:rPr lang="da-DK" dirty="0"/>
              <a:t>: Be </a:t>
            </a:r>
            <a:r>
              <a:rPr lang="da-DK" dirty="0" err="1"/>
              <a:t>able</a:t>
            </a:r>
            <a:r>
              <a:rPr lang="da-DK" dirty="0"/>
              <a:t> to </a:t>
            </a:r>
            <a:r>
              <a:rPr lang="da-DK" dirty="0" err="1"/>
              <a:t>simulate</a:t>
            </a:r>
            <a:r>
              <a:rPr lang="da-DK" dirty="0"/>
              <a:t> activity of all reaction pathways from a surface </a:t>
            </a:r>
            <a:r>
              <a:rPr lang="da-DK" dirty="0" err="1"/>
              <a:t>composition</a:t>
            </a: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 err="1"/>
              <a:t>Then</a:t>
            </a:r>
            <a:r>
              <a:rPr lang="da-DK" dirty="0"/>
              <a:t> </a:t>
            </a:r>
            <a:r>
              <a:rPr lang="da-DK" dirty="0" err="1"/>
              <a:t>search</a:t>
            </a:r>
            <a:r>
              <a:rPr lang="da-DK" dirty="0"/>
              <a:t> for a surface on </a:t>
            </a:r>
            <a:r>
              <a:rPr lang="da-DK" dirty="0" err="1"/>
              <a:t>which</a:t>
            </a:r>
            <a:r>
              <a:rPr lang="da-DK" dirty="0"/>
              <a:t> the bad reactions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slow</a:t>
            </a:r>
            <a:r>
              <a:rPr lang="da-DK" dirty="0"/>
              <a:t> and the </a:t>
            </a:r>
            <a:r>
              <a:rPr lang="da-DK" dirty="0" err="1"/>
              <a:t>good</a:t>
            </a:r>
            <a:r>
              <a:rPr lang="da-DK" dirty="0"/>
              <a:t> </a:t>
            </a:r>
            <a:r>
              <a:rPr lang="da-DK" dirty="0" err="1"/>
              <a:t>ones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fast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8D37B-A6B7-E7DF-2F4A-ED3BD75F6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01.05.2023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8F3D75-8A0D-527D-D5DE-3C6A9609C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40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28088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967F4-B404-0EAB-DE15-95F07C130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Reaction pathways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DE3F14-994A-E89A-02AF-75A3D99EB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6468"/>
          <a:stretch/>
        </p:blipFill>
        <p:spPr>
          <a:xfrm>
            <a:off x="3454974" y="1409700"/>
            <a:ext cx="5280466" cy="46751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BAEEF-5994-E95A-82A8-AD3F99ED0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01.05.2023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EF46F6-D71E-2356-2E79-60B45B110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41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CD3867-1391-B95B-EEAD-593BDF1C6248}"/>
              </a:ext>
            </a:extLst>
          </p:cNvPr>
          <p:cNvSpPr txBox="1"/>
          <p:nvPr/>
        </p:nvSpPr>
        <p:spPr>
          <a:xfrm>
            <a:off x="0" y="6604084"/>
            <a:ext cx="100238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dirty="0" err="1"/>
              <a:t>Figure</a:t>
            </a:r>
            <a:r>
              <a:rPr lang="da-DK" sz="1050" dirty="0"/>
              <a:t> source: </a:t>
            </a:r>
            <a:r>
              <a:rPr lang="en-GB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Bagger, Alexander, et al. "Correlations between experiments and simulations for formic acid oxidation." </a:t>
            </a:r>
            <a:r>
              <a:rPr lang="en-GB" sz="105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Chemical Science</a:t>
            </a:r>
            <a:r>
              <a:rPr lang="en-GB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13.45 (2022): 13409-13417.</a:t>
            </a:r>
            <a:endParaRPr lang="da-DK" sz="1050" dirty="0"/>
          </a:p>
        </p:txBody>
      </p:sp>
    </p:spTree>
    <p:extLst>
      <p:ext uri="{BB962C8B-B14F-4D97-AF65-F5344CB8AC3E}">
        <p14:creationId xmlns:p14="http://schemas.microsoft.com/office/powerpoint/2010/main" val="13331727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DCBDF-0209-141C-C273-5CB6CCB74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Reaction pathways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B4F41-FF9A-3486-B6C6-4718FB8F8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01.05.2023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1868B8-815E-5DAA-5AC8-CA500BFDA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42</a:t>
            </a:fld>
            <a:endParaRPr lang="da-D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C08B26-1CE3-8B76-4B1E-EA92E526997A}"/>
              </a:ext>
            </a:extLst>
          </p:cNvPr>
          <p:cNvSpPr txBox="1"/>
          <p:nvPr/>
        </p:nvSpPr>
        <p:spPr>
          <a:xfrm>
            <a:off x="7245572" y="1485900"/>
            <a:ext cx="2932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1" dirty="0"/>
              <a:t>Unfavourable reactions</a:t>
            </a:r>
            <a:r>
              <a:rPr lang="da-DK" dirty="0"/>
              <a:t>:</a:t>
            </a:r>
          </a:p>
        </p:txBody>
      </p:sp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41B3A755-77A8-6599-19CA-26D3678A0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63" y="1981695"/>
            <a:ext cx="3835400" cy="889000"/>
          </a:xfrm>
          <a:prstGeom prst="rect">
            <a:avLst/>
          </a:prstGeom>
        </p:spPr>
      </p:pic>
      <p:pic>
        <p:nvPicPr>
          <p:cNvPr id="17" name="Picture 16" descr="Text, letter&#10;&#10;Description automatically generated">
            <a:extLst>
              <a:ext uri="{FF2B5EF4-FFF2-40B4-BE49-F238E27FC236}">
                <a16:creationId xmlns:a16="http://schemas.microsoft.com/office/drawing/2014/main" id="{50A0A5C6-7B90-D7F5-A2FD-D43C43461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3" y="3136323"/>
            <a:ext cx="4051300" cy="1333500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B5CF40F8-E56D-FB11-0AB1-223DB19DB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51" y="4735451"/>
            <a:ext cx="4419600" cy="1257300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E4F3AB7-BA0E-1333-C06B-C0D2FB331104}"/>
              </a:ext>
            </a:extLst>
          </p:cNvPr>
          <p:cNvSpPr/>
          <p:nvPr/>
        </p:nvSpPr>
        <p:spPr>
          <a:xfrm>
            <a:off x="588963" y="1346735"/>
            <a:ext cx="4173537" cy="4685765"/>
          </a:xfrm>
          <a:prstGeom prst="roundRect">
            <a:avLst>
              <a:gd name="adj" fmla="val 2832"/>
            </a:avLst>
          </a:prstGeom>
          <a:solidFill>
            <a:srgbClr val="B9DD5F">
              <a:alpha val="26667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FD739140-F019-98DA-C0B8-20EDE261E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842" y="1999219"/>
            <a:ext cx="4470400" cy="1295400"/>
          </a:xfrm>
          <a:prstGeom prst="rect">
            <a:avLst/>
          </a:prstGeom>
        </p:spPr>
      </p:pic>
      <p:pic>
        <p:nvPicPr>
          <p:cNvPr id="23" name="Picture 22" descr="Text, letter&#10;&#10;Description automatically generated">
            <a:extLst>
              <a:ext uri="{FF2B5EF4-FFF2-40B4-BE49-F238E27FC236}">
                <a16:creationId xmlns:a16="http://schemas.microsoft.com/office/drawing/2014/main" id="{309FDCD6-4D8D-E507-9F21-2FF6C7A75D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6542" y="3429000"/>
            <a:ext cx="4191000" cy="1358900"/>
          </a:xfrm>
          <a:prstGeom prst="rect">
            <a:avLst/>
          </a:prstGeom>
        </p:spPr>
      </p:pic>
      <p:pic>
        <p:nvPicPr>
          <p:cNvPr id="25" name="Picture 24" descr="Diagram, text&#10;&#10;Description automatically generated with medium confidence">
            <a:extLst>
              <a:ext uri="{FF2B5EF4-FFF2-40B4-BE49-F238E27FC236}">
                <a16:creationId xmlns:a16="http://schemas.microsoft.com/office/drawing/2014/main" id="{A57A7D9C-48EE-EE7A-2624-44CB3DF58E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6242" y="4922281"/>
            <a:ext cx="3911600" cy="78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3939B1-4960-6A74-4F61-9598E6552ED6}"/>
              </a:ext>
            </a:extLst>
          </p:cNvPr>
          <p:cNvSpPr txBox="1"/>
          <p:nvPr/>
        </p:nvSpPr>
        <p:spPr>
          <a:xfrm>
            <a:off x="1434045" y="1485900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Favourable reactions</a:t>
            </a:r>
            <a:r>
              <a:rPr lang="da-DK" dirty="0"/>
              <a:t>:</a:t>
            </a:r>
          </a:p>
        </p:txBody>
      </p:sp>
      <p:pic>
        <p:nvPicPr>
          <p:cNvPr id="27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7E877769-8082-D2B0-39BE-37C9C7B845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1792" y="5824536"/>
            <a:ext cx="4000500" cy="825500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DB1C50D-5B89-B661-1410-E72936FA23C4}"/>
              </a:ext>
            </a:extLst>
          </p:cNvPr>
          <p:cNvSpPr/>
          <p:nvPr/>
        </p:nvSpPr>
        <p:spPr>
          <a:xfrm>
            <a:off x="6597792" y="1346735"/>
            <a:ext cx="4173537" cy="5303301"/>
          </a:xfrm>
          <a:prstGeom prst="roundRect">
            <a:avLst>
              <a:gd name="adj" fmla="val 2832"/>
            </a:avLst>
          </a:prstGeom>
          <a:solidFill>
            <a:schemeClr val="accent1">
              <a:lumMod val="40000"/>
              <a:lumOff val="60000"/>
              <a:alpha val="26667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737396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D38E6-C44A-82A2-66B2-012E52886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01.05.2023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605652-C2BC-ECD4-F2CC-E5B185B61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43</a:t>
            </a:fld>
            <a:endParaRPr lang="da-DK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850DE9-7306-8FD7-51B5-B4B48C752AE2}"/>
              </a:ext>
            </a:extLst>
          </p:cNvPr>
          <p:cNvCxnSpPr>
            <a:cxnSpLocks/>
          </p:cNvCxnSpPr>
          <p:nvPr/>
        </p:nvCxnSpPr>
        <p:spPr>
          <a:xfrm>
            <a:off x="9433311" y="2978870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98B6CF-5A15-C081-F0F3-4703D8ABEA3A}"/>
              </a:ext>
            </a:extLst>
          </p:cNvPr>
          <p:cNvCxnSpPr>
            <a:cxnSpLocks/>
          </p:cNvCxnSpPr>
          <p:nvPr/>
        </p:nvCxnSpPr>
        <p:spPr>
          <a:xfrm flipV="1">
            <a:off x="9672513" y="297886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3A1A67-BB03-8FC9-D4AD-6A94D6C61943}"/>
              </a:ext>
            </a:extLst>
          </p:cNvPr>
          <p:cNvCxnSpPr>
            <a:cxnSpLocks/>
          </p:cNvCxnSpPr>
          <p:nvPr/>
        </p:nvCxnSpPr>
        <p:spPr>
          <a:xfrm flipV="1">
            <a:off x="10117534" y="297886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4D23E5-4C9C-E61E-0DF3-A8F41DCEC1FE}"/>
              </a:ext>
            </a:extLst>
          </p:cNvPr>
          <p:cNvCxnSpPr>
            <a:cxnSpLocks/>
          </p:cNvCxnSpPr>
          <p:nvPr/>
        </p:nvCxnSpPr>
        <p:spPr>
          <a:xfrm flipV="1">
            <a:off x="10558240" y="297887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ABC3B60-FEC1-D0AA-8986-F22D8056A564}"/>
              </a:ext>
            </a:extLst>
          </p:cNvPr>
          <p:cNvCxnSpPr>
            <a:cxnSpLocks/>
          </p:cNvCxnSpPr>
          <p:nvPr/>
        </p:nvCxnSpPr>
        <p:spPr>
          <a:xfrm flipV="1">
            <a:off x="11004444" y="297887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781677-E9F9-F2A7-6AD1-38C77AD35278}"/>
              </a:ext>
            </a:extLst>
          </p:cNvPr>
          <p:cNvCxnSpPr>
            <a:cxnSpLocks/>
          </p:cNvCxnSpPr>
          <p:nvPr/>
        </p:nvCxnSpPr>
        <p:spPr>
          <a:xfrm>
            <a:off x="9433311" y="4004035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F9062CE-B772-5206-A3B3-22BD65E0C477}"/>
              </a:ext>
            </a:extLst>
          </p:cNvPr>
          <p:cNvCxnSpPr>
            <a:cxnSpLocks/>
          </p:cNvCxnSpPr>
          <p:nvPr/>
        </p:nvCxnSpPr>
        <p:spPr>
          <a:xfrm flipV="1">
            <a:off x="9672513" y="4004034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86E214-BF17-C5E3-D9B9-AFDF221A46A2}"/>
              </a:ext>
            </a:extLst>
          </p:cNvPr>
          <p:cNvCxnSpPr>
            <a:cxnSpLocks/>
          </p:cNvCxnSpPr>
          <p:nvPr/>
        </p:nvCxnSpPr>
        <p:spPr>
          <a:xfrm flipV="1">
            <a:off x="10117534" y="4004034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148ABF-8539-75D1-DEAB-0AABD1491859}"/>
              </a:ext>
            </a:extLst>
          </p:cNvPr>
          <p:cNvCxnSpPr>
            <a:cxnSpLocks/>
          </p:cNvCxnSpPr>
          <p:nvPr/>
        </p:nvCxnSpPr>
        <p:spPr>
          <a:xfrm flipV="1">
            <a:off x="10558240" y="400403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083708E-EA75-97A0-7414-693BF586C494}"/>
              </a:ext>
            </a:extLst>
          </p:cNvPr>
          <p:cNvCxnSpPr>
            <a:cxnSpLocks/>
          </p:cNvCxnSpPr>
          <p:nvPr/>
        </p:nvCxnSpPr>
        <p:spPr>
          <a:xfrm flipV="1">
            <a:off x="11004444" y="400403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7F48D45-50B0-3204-AACE-C5A7B3CF18D9}"/>
              </a:ext>
            </a:extLst>
          </p:cNvPr>
          <p:cNvCxnSpPr>
            <a:cxnSpLocks/>
          </p:cNvCxnSpPr>
          <p:nvPr/>
        </p:nvCxnSpPr>
        <p:spPr>
          <a:xfrm>
            <a:off x="9433311" y="5018984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6B6D720-B385-18DB-0FF3-D1B62282D352}"/>
              </a:ext>
            </a:extLst>
          </p:cNvPr>
          <p:cNvCxnSpPr>
            <a:cxnSpLocks/>
          </p:cNvCxnSpPr>
          <p:nvPr/>
        </p:nvCxnSpPr>
        <p:spPr>
          <a:xfrm flipV="1">
            <a:off x="9672513" y="5018983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0A79B8-217B-41CE-83E2-EA419BDF9F01}"/>
              </a:ext>
            </a:extLst>
          </p:cNvPr>
          <p:cNvCxnSpPr>
            <a:cxnSpLocks/>
          </p:cNvCxnSpPr>
          <p:nvPr/>
        </p:nvCxnSpPr>
        <p:spPr>
          <a:xfrm flipV="1">
            <a:off x="10117534" y="5018983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10B92D3-2D85-AE47-B275-F9A0B9A3B32E}"/>
              </a:ext>
            </a:extLst>
          </p:cNvPr>
          <p:cNvCxnSpPr>
            <a:cxnSpLocks/>
          </p:cNvCxnSpPr>
          <p:nvPr/>
        </p:nvCxnSpPr>
        <p:spPr>
          <a:xfrm flipV="1">
            <a:off x="10558240" y="5018984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0D5253-41F9-CC5F-E8C3-0941D014C3F0}"/>
              </a:ext>
            </a:extLst>
          </p:cNvPr>
          <p:cNvCxnSpPr>
            <a:cxnSpLocks/>
          </p:cNvCxnSpPr>
          <p:nvPr/>
        </p:nvCxnSpPr>
        <p:spPr>
          <a:xfrm flipV="1">
            <a:off x="11004444" y="5018984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335149-EA50-681D-0748-744A68103AA9}"/>
              </a:ext>
            </a:extLst>
          </p:cNvPr>
          <p:cNvCxnSpPr>
            <a:cxnSpLocks/>
          </p:cNvCxnSpPr>
          <p:nvPr/>
        </p:nvCxnSpPr>
        <p:spPr>
          <a:xfrm>
            <a:off x="9433311" y="6033932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6DED966-3EDA-B034-F876-66EAB332D21E}"/>
              </a:ext>
            </a:extLst>
          </p:cNvPr>
          <p:cNvCxnSpPr>
            <a:cxnSpLocks/>
          </p:cNvCxnSpPr>
          <p:nvPr/>
        </p:nvCxnSpPr>
        <p:spPr>
          <a:xfrm flipV="1">
            <a:off x="9672513" y="603393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35014D-0D83-A330-58BA-A34E747D145D}"/>
              </a:ext>
            </a:extLst>
          </p:cNvPr>
          <p:cNvCxnSpPr>
            <a:cxnSpLocks/>
          </p:cNvCxnSpPr>
          <p:nvPr/>
        </p:nvCxnSpPr>
        <p:spPr>
          <a:xfrm flipV="1">
            <a:off x="10117534" y="603393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68D9FD-EF56-BE26-A8AD-535B95731494}"/>
              </a:ext>
            </a:extLst>
          </p:cNvPr>
          <p:cNvCxnSpPr>
            <a:cxnSpLocks/>
          </p:cNvCxnSpPr>
          <p:nvPr/>
        </p:nvCxnSpPr>
        <p:spPr>
          <a:xfrm flipV="1">
            <a:off x="10558240" y="6033932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C8460BE-854F-55C9-939C-4C83B1B85146}"/>
              </a:ext>
            </a:extLst>
          </p:cNvPr>
          <p:cNvCxnSpPr>
            <a:cxnSpLocks/>
          </p:cNvCxnSpPr>
          <p:nvPr/>
        </p:nvCxnSpPr>
        <p:spPr>
          <a:xfrm flipV="1">
            <a:off x="11004444" y="6033932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822613C-E21D-4A9A-FB83-E1FBF8EBDF57}"/>
              </a:ext>
            </a:extLst>
          </p:cNvPr>
          <p:cNvSpPr txBox="1"/>
          <p:nvPr/>
        </p:nvSpPr>
        <p:spPr>
          <a:xfrm>
            <a:off x="9510245" y="1050040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727B91-AAC0-3EB4-BE90-1B84EA79E77A}"/>
              </a:ext>
            </a:extLst>
          </p:cNvPr>
          <p:cNvSpPr txBox="1"/>
          <p:nvPr/>
        </p:nvSpPr>
        <p:spPr>
          <a:xfrm>
            <a:off x="9727057" y="918068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A9E746-8AD1-6301-0846-240E9AB819B1}"/>
              </a:ext>
            </a:extLst>
          </p:cNvPr>
          <p:cNvSpPr txBox="1"/>
          <p:nvPr/>
        </p:nvSpPr>
        <p:spPr>
          <a:xfrm>
            <a:off x="9674831" y="1231283"/>
            <a:ext cx="284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9C04FA-BA88-4AC8-B3E1-E4743C474651}"/>
              </a:ext>
            </a:extLst>
          </p:cNvPr>
          <p:cNvSpPr txBox="1"/>
          <p:nvPr/>
        </p:nvSpPr>
        <p:spPr>
          <a:xfrm>
            <a:off x="9256590" y="1050040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6B7CEA-EF35-12C6-5242-E94853E91756}"/>
              </a:ext>
            </a:extLst>
          </p:cNvPr>
          <p:cNvSpPr txBox="1"/>
          <p:nvPr/>
        </p:nvSpPr>
        <p:spPr>
          <a:xfrm>
            <a:off x="9053337" y="951467"/>
            <a:ext cx="284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FD214C-EB31-7614-0EDD-539F4315E2D1}"/>
              </a:ext>
            </a:extLst>
          </p:cNvPr>
          <p:cNvSpPr txBox="1"/>
          <p:nvPr/>
        </p:nvSpPr>
        <p:spPr>
          <a:xfrm rot="19933870">
            <a:off x="9625322" y="980184"/>
            <a:ext cx="2808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63C06E-392B-029D-42D0-34E5ABF4A8BA}"/>
              </a:ext>
            </a:extLst>
          </p:cNvPr>
          <p:cNvSpPr txBox="1"/>
          <p:nvPr/>
        </p:nvSpPr>
        <p:spPr>
          <a:xfrm rot="1244221">
            <a:off x="9177559" y="991122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7D928E4-8612-9555-9EBE-EF68FBEBFF65}"/>
              </a:ext>
            </a:extLst>
          </p:cNvPr>
          <p:cNvSpPr txBox="1"/>
          <p:nvPr/>
        </p:nvSpPr>
        <p:spPr>
          <a:xfrm>
            <a:off x="9403610" y="1050040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A8050D5-502F-15DD-B85A-3337EF6ACD39}"/>
              </a:ext>
            </a:extLst>
          </p:cNvPr>
          <p:cNvSpPr txBox="1"/>
          <p:nvPr/>
        </p:nvSpPr>
        <p:spPr>
          <a:xfrm rot="2748234">
            <a:off x="9611007" y="1137220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23DBDEC-4B82-CEA1-91D2-25050035718D}"/>
              </a:ext>
            </a:extLst>
          </p:cNvPr>
          <p:cNvSpPr txBox="1"/>
          <p:nvPr/>
        </p:nvSpPr>
        <p:spPr>
          <a:xfrm>
            <a:off x="10786378" y="107168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E335D5D-C9B6-12C2-700B-CE36EDED039B}"/>
              </a:ext>
            </a:extLst>
          </p:cNvPr>
          <p:cNvSpPr txBox="1"/>
          <p:nvPr/>
        </p:nvSpPr>
        <p:spPr>
          <a:xfrm>
            <a:off x="11003190" y="939711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0CD1B6-424D-7D0A-415E-83A713358720}"/>
              </a:ext>
            </a:extLst>
          </p:cNvPr>
          <p:cNvSpPr txBox="1"/>
          <p:nvPr/>
        </p:nvSpPr>
        <p:spPr>
          <a:xfrm>
            <a:off x="10950964" y="1252926"/>
            <a:ext cx="284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61D640-2B69-7100-E743-693C6ADCF0B2}"/>
              </a:ext>
            </a:extLst>
          </p:cNvPr>
          <p:cNvSpPr txBox="1"/>
          <p:nvPr/>
        </p:nvSpPr>
        <p:spPr>
          <a:xfrm>
            <a:off x="10532723" y="1071683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2DDB0E3-5671-1A60-2CC0-C8AE02360CA4}"/>
              </a:ext>
            </a:extLst>
          </p:cNvPr>
          <p:cNvSpPr txBox="1"/>
          <p:nvPr/>
        </p:nvSpPr>
        <p:spPr>
          <a:xfrm>
            <a:off x="10329470" y="973110"/>
            <a:ext cx="284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53405FD-0713-7D44-1C6D-68ED9AC85C30}"/>
              </a:ext>
            </a:extLst>
          </p:cNvPr>
          <p:cNvSpPr txBox="1"/>
          <p:nvPr/>
        </p:nvSpPr>
        <p:spPr>
          <a:xfrm rot="19933870">
            <a:off x="10901455" y="1001827"/>
            <a:ext cx="2808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91469D6-92DE-685F-63FA-E361CA9986D5}"/>
              </a:ext>
            </a:extLst>
          </p:cNvPr>
          <p:cNvSpPr txBox="1"/>
          <p:nvPr/>
        </p:nvSpPr>
        <p:spPr>
          <a:xfrm rot="1244221">
            <a:off x="10453692" y="1012765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260E3FD-F49F-6035-4C83-5EFB92E88D9B}"/>
              </a:ext>
            </a:extLst>
          </p:cNvPr>
          <p:cNvSpPr txBox="1"/>
          <p:nvPr/>
        </p:nvSpPr>
        <p:spPr>
          <a:xfrm>
            <a:off x="10679743" y="1071683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AC649BB-2190-0B3F-165A-DD798570C495}"/>
              </a:ext>
            </a:extLst>
          </p:cNvPr>
          <p:cNvSpPr txBox="1"/>
          <p:nvPr/>
        </p:nvSpPr>
        <p:spPr>
          <a:xfrm rot="2748234">
            <a:off x="10887140" y="1158863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05C11A6-812C-57CD-6DAA-D0521121B8BC}"/>
              </a:ext>
            </a:extLst>
          </p:cNvPr>
          <p:cNvSpPr txBox="1"/>
          <p:nvPr/>
        </p:nvSpPr>
        <p:spPr>
          <a:xfrm>
            <a:off x="9311616" y="1996804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27E7CAB-1274-4FD6-956E-08CEA67050E3}"/>
              </a:ext>
            </a:extLst>
          </p:cNvPr>
          <p:cNvSpPr txBox="1"/>
          <p:nvPr/>
        </p:nvSpPr>
        <p:spPr>
          <a:xfrm>
            <a:off x="9108363" y="1898231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73C1526-5A90-0AAF-A287-51BFD1501394}"/>
              </a:ext>
            </a:extLst>
          </p:cNvPr>
          <p:cNvSpPr txBox="1"/>
          <p:nvPr/>
        </p:nvSpPr>
        <p:spPr>
          <a:xfrm rot="1244221">
            <a:off x="9232585" y="193788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7B731D6-6A9E-5D77-24E3-FD095B8D668C}"/>
              </a:ext>
            </a:extLst>
          </p:cNvPr>
          <p:cNvSpPr txBox="1"/>
          <p:nvPr/>
        </p:nvSpPr>
        <p:spPr>
          <a:xfrm>
            <a:off x="9881907" y="2060561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D7F350F-88A7-E02F-3089-09299968F55C}"/>
              </a:ext>
            </a:extLst>
          </p:cNvPr>
          <p:cNvSpPr txBox="1"/>
          <p:nvPr/>
        </p:nvSpPr>
        <p:spPr>
          <a:xfrm>
            <a:off x="10098719" y="1928589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BE05B95-19A0-A2FB-9F40-EFFFEB7E6183}"/>
              </a:ext>
            </a:extLst>
          </p:cNvPr>
          <p:cNvSpPr txBox="1"/>
          <p:nvPr/>
        </p:nvSpPr>
        <p:spPr>
          <a:xfrm rot="19933870">
            <a:off x="9996984" y="1990705"/>
            <a:ext cx="2808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pic>
        <p:nvPicPr>
          <p:cNvPr id="84" name="Picture 83" descr="A picture containing antenna&#10;&#10;Description automatically generated">
            <a:extLst>
              <a:ext uri="{FF2B5EF4-FFF2-40B4-BE49-F238E27FC236}">
                <a16:creationId xmlns:a16="http://schemas.microsoft.com/office/drawing/2014/main" id="{A6990CA8-36A7-13B3-37B1-6377F9AFCF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1250187" y="3716426"/>
            <a:ext cx="1570016" cy="287608"/>
          </a:xfrm>
          <a:prstGeom prst="rect">
            <a:avLst/>
          </a:prstGeom>
        </p:spPr>
      </p:pic>
      <p:sp>
        <p:nvSpPr>
          <p:cNvPr id="85" name="Oval 84">
            <a:extLst>
              <a:ext uri="{FF2B5EF4-FFF2-40B4-BE49-F238E27FC236}">
                <a16:creationId xmlns:a16="http://schemas.microsoft.com/office/drawing/2014/main" id="{38DA0A96-369A-9664-4986-3EBED7C9A28C}"/>
              </a:ext>
            </a:extLst>
          </p:cNvPr>
          <p:cNvSpPr>
            <a:spLocks noChangeAspect="1"/>
          </p:cNvSpPr>
          <p:nvPr/>
        </p:nvSpPr>
        <p:spPr>
          <a:xfrm>
            <a:off x="1876292" y="314231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C2216C6-8EB7-097C-DB02-4E7C36688B5B}"/>
              </a:ext>
            </a:extLst>
          </p:cNvPr>
          <p:cNvSpPr>
            <a:spLocks noChangeAspect="1"/>
          </p:cNvSpPr>
          <p:nvPr/>
        </p:nvSpPr>
        <p:spPr>
          <a:xfrm>
            <a:off x="7739818" y="1163625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C357D1C-58CA-7C1A-F665-17FB569624E7}"/>
              </a:ext>
            </a:extLst>
          </p:cNvPr>
          <p:cNvSpPr>
            <a:spLocks noChangeAspect="1"/>
          </p:cNvSpPr>
          <p:nvPr/>
        </p:nvSpPr>
        <p:spPr>
          <a:xfrm>
            <a:off x="8171413" y="1231283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23672D8-1B23-D55E-F30B-BB82BE8FEB66}"/>
              </a:ext>
            </a:extLst>
          </p:cNvPr>
          <p:cNvSpPr>
            <a:spLocks noChangeAspect="1"/>
          </p:cNvSpPr>
          <p:nvPr/>
        </p:nvSpPr>
        <p:spPr>
          <a:xfrm>
            <a:off x="7768841" y="1630290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B3C398B-3BBB-4607-AC9B-B208277E1042}"/>
              </a:ext>
            </a:extLst>
          </p:cNvPr>
          <p:cNvSpPr>
            <a:spLocks noChangeAspect="1"/>
          </p:cNvSpPr>
          <p:nvPr/>
        </p:nvSpPr>
        <p:spPr>
          <a:xfrm>
            <a:off x="8238881" y="167899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9C0B2282-F176-8902-5609-B10AAA29340C}"/>
              </a:ext>
            </a:extLst>
          </p:cNvPr>
          <p:cNvSpPr>
            <a:spLocks noChangeAspect="1"/>
          </p:cNvSpPr>
          <p:nvPr/>
        </p:nvSpPr>
        <p:spPr>
          <a:xfrm>
            <a:off x="1683043" y="288869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142F792-E907-D4F4-7C5B-E2B3C074DB17}"/>
              </a:ext>
            </a:extLst>
          </p:cNvPr>
          <p:cNvSpPr>
            <a:spLocks noChangeAspect="1"/>
          </p:cNvSpPr>
          <p:nvPr/>
        </p:nvSpPr>
        <p:spPr>
          <a:xfrm>
            <a:off x="7852814" y="261670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7557C3F-EEBB-6BAA-1B19-4F677F435A6B}"/>
              </a:ext>
            </a:extLst>
          </p:cNvPr>
          <p:cNvSpPr>
            <a:spLocks noChangeAspect="1"/>
          </p:cNvSpPr>
          <p:nvPr/>
        </p:nvSpPr>
        <p:spPr>
          <a:xfrm>
            <a:off x="8363219" y="261670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7023747-1B0A-92DF-E619-4C4E6DCC5E60}"/>
              </a:ext>
            </a:extLst>
          </p:cNvPr>
          <p:cNvSpPr>
            <a:spLocks noChangeAspect="1"/>
          </p:cNvSpPr>
          <p:nvPr/>
        </p:nvSpPr>
        <p:spPr>
          <a:xfrm>
            <a:off x="7801744" y="215984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492E2EC-E71B-02D0-27D0-061B8548CF0C}"/>
              </a:ext>
            </a:extLst>
          </p:cNvPr>
          <p:cNvSpPr>
            <a:spLocks noChangeAspect="1"/>
          </p:cNvSpPr>
          <p:nvPr/>
        </p:nvSpPr>
        <p:spPr>
          <a:xfrm>
            <a:off x="8299193" y="217667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4FB5AB5-9410-AF1B-4EDA-8ACFD2C9C388}"/>
              </a:ext>
            </a:extLst>
          </p:cNvPr>
          <p:cNvSpPr>
            <a:spLocks noChangeAspect="1"/>
          </p:cNvSpPr>
          <p:nvPr/>
        </p:nvSpPr>
        <p:spPr>
          <a:xfrm>
            <a:off x="2367122" y="286870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944708B9-6353-61D4-25C0-FD66CA56031A}"/>
              </a:ext>
            </a:extLst>
          </p:cNvPr>
          <p:cNvSpPr>
            <a:spLocks noChangeAspect="1"/>
          </p:cNvSpPr>
          <p:nvPr/>
        </p:nvSpPr>
        <p:spPr>
          <a:xfrm>
            <a:off x="7295947" y="1267320"/>
            <a:ext cx="130680" cy="1306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2F629EC-F207-16A9-19E4-98886E104790}"/>
              </a:ext>
            </a:extLst>
          </p:cNvPr>
          <p:cNvSpPr>
            <a:spLocks noChangeAspect="1"/>
          </p:cNvSpPr>
          <p:nvPr/>
        </p:nvSpPr>
        <p:spPr>
          <a:xfrm>
            <a:off x="7324852" y="1613658"/>
            <a:ext cx="130680" cy="1306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949DA03-ACD1-5E9C-34DD-442F158FC30D}"/>
              </a:ext>
            </a:extLst>
          </p:cNvPr>
          <p:cNvSpPr>
            <a:spLocks noChangeAspect="1"/>
          </p:cNvSpPr>
          <p:nvPr/>
        </p:nvSpPr>
        <p:spPr>
          <a:xfrm>
            <a:off x="6890342" y="1268437"/>
            <a:ext cx="130680" cy="1306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17DE697-966F-A8B8-9966-5C6EE8A8B12D}"/>
              </a:ext>
            </a:extLst>
          </p:cNvPr>
          <p:cNvSpPr>
            <a:spLocks noChangeAspect="1"/>
          </p:cNvSpPr>
          <p:nvPr/>
        </p:nvSpPr>
        <p:spPr>
          <a:xfrm>
            <a:off x="6893878" y="1613489"/>
            <a:ext cx="130680" cy="1306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6D5A8DE0-4F8B-6DB9-F20F-A0F4D278E488}"/>
              </a:ext>
            </a:extLst>
          </p:cNvPr>
          <p:cNvCxnSpPr/>
          <p:nvPr/>
        </p:nvCxnSpPr>
        <p:spPr>
          <a:xfrm>
            <a:off x="2569946" y="3272094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D8E586E-EB10-9C15-7491-A554415EB4DB}"/>
              </a:ext>
            </a:extLst>
          </p:cNvPr>
          <p:cNvCxnSpPr/>
          <p:nvPr/>
        </p:nvCxnSpPr>
        <p:spPr>
          <a:xfrm>
            <a:off x="6924538" y="2166692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46FEBD8-CE54-F4B0-2132-363DB2B4AB37}"/>
              </a:ext>
            </a:extLst>
          </p:cNvPr>
          <p:cNvCxnSpPr/>
          <p:nvPr/>
        </p:nvCxnSpPr>
        <p:spPr>
          <a:xfrm>
            <a:off x="7076938" y="2319092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8188B23-35D4-3E87-D253-9FAB39C7211B}"/>
              </a:ext>
            </a:extLst>
          </p:cNvPr>
          <p:cNvCxnSpPr/>
          <p:nvPr/>
        </p:nvCxnSpPr>
        <p:spPr>
          <a:xfrm>
            <a:off x="7229338" y="2471492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4F70413-E5CB-568D-F482-0F5DCEF850FC}"/>
              </a:ext>
            </a:extLst>
          </p:cNvPr>
          <p:cNvCxnSpPr/>
          <p:nvPr/>
        </p:nvCxnSpPr>
        <p:spPr>
          <a:xfrm>
            <a:off x="7381738" y="2623892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9332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7E11-A9E3-879A-0996-42EB2E756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625212" cy="447540"/>
          </a:xfrm>
        </p:spPr>
        <p:txBody>
          <a:bodyPr/>
          <a:lstStyle/>
          <a:p>
            <a:r>
              <a:rPr lang="da-DK" dirty="0"/>
              <a:t>DFT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C485D-8BEE-775F-356D-DC719CC6B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01.05.2023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31C6F-676A-2C81-03DE-50DCB175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44</a:t>
            </a:fld>
            <a:endParaRPr lang="da-DK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5FF9DF-3580-F5D8-41C6-64DC1549F8DF}"/>
              </a:ext>
            </a:extLst>
          </p:cNvPr>
          <p:cNvSpPr txBox="1"/>
          <p:nvPr/>
        </p:nvSpPr>
        <p:spPr>
          <a:xfrm>
            <a:off x="9950939" y="1955271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70E6DA-F4D1-8423-9FB2-15BFD080D131}"/>
              </a:ext>
            </a:extLst>
          </p:cNvPr>
          <p:cNvSpPr txBox="1"/>
          <p:nvPr/>
        </p:nvSpPr>
        <p:spPr>
          <a:xfrm>
            <a:off x="2047982" y="219751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pic>
        <p:nvPicPr>
          <p:cNvPr id="14" name="Picture 13" descr="A picture containing antenna&#10;&#10;Description automatically generated">
            <a:extLst>
              <a:ext uri="{FF2B5EF4-FFF2-40B4-BE49-F238E27FC236}">
                <a16:creationId xmlns:a16="http://schemas.microsoft.com/office/drawing/2014/main" id="{B625494E-9FA8-A3D3-8A8C-2ED5CD35F1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9730043" y="1565254"/>
            <a:ext cx="1570016" cy="28760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DCB2962-9C15-7233-722E-6D8680B5738A}"/>
              </a:ext>
            </a:extLst>
          </p:cNvPr>
          <p:cNvSpPr>
            <a:spLocks noChangeAspect="1"/>
          </p:cNvSpPr>
          <p:nvPr/>
        </p:nvSpPr>
        <p:spPr>
          <a:xfrm>
            <a:off x="10688075" y="111848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64CE72C-ABF6-B9D2-33D5-4E766060638B}"/>
              </a:ext>
            </a:extLst>
          </p:cNvPr>
          <p:cNvSpPr>
            <a:spLocks noChangeAspect="1"/>
          </p:cNvSpPr>
          <p:nvPr/>
        </p:nvSpPr>
        <p:spPr>
          <a:xfrm>
            <a:off x="10152477" y="117506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4CD00AD-1639-39EB-2D5F-4F01D40490D9}"/>
              </a:ext>
            </a:extLst>
          </p:cNvPr>
          <p:cNvSpPr>
            <a:spLocks noChangeAspect="1"/>
          </p:cNvSpPr>
          <p:nvPr/>
        </p:nvSpPr>
        <p:spPr>
          <a:xfrm>
            <a:off x="10070476" y="1150479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0746686-D4EA-6055-CB43-75696E8672A8}"/>
              </a:ext>
            </a:extLst>
          </p:cNvPr>
          <p:cNvCxnSpPr>
            <a:cxnSpLocks/>
          </p:cNvCxnSpPr>
          <p:nvPr/>
        </p:nvCxnSpPr>
        <p:spPr>
          <a:xfrm>
            <a:off x="10279781" y="144021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12F875-B31C-9353-2A22-368ED3CF9C19}"/>
              </a:ext>
            </a:extLst>
          </p:cNvPr>
          <p:cNvCxnSpPr>
            <a:cxnSpLocks/>
          </p:cNvCxnSpPr>
          <p:nvPr/>
        </p:nvCxnSpPr>
        <p:spPr>
          <a:xfrm>
            <a:off x="10846978" y="143058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C3C52E3-0A3F-4064-DD62-9B198DEB86F1}"/>
              </a:ext>
            </a:extLst>
          </p:cNvPr>
          <p:cNvSpPr>
            <a:spLocks noChangeAspect="1"/>
          </p:cNvSpPr>
          <p:nvPr/>
        </p:nvSpPr>
        <p:spPr>
          <a:xfrm>
            <a:off x="10720978" y="86058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249B6B-61C8-D8CB-7725-904578CBD05F}"/>
              </a:ext>
            </a:extLst>
          </p:cNvPr>
          <p:cNvSpPr txBox="1"/>
          <p:nvPr/>
        </p:nvSpPr>
        <p:spPr>
          <a:xfrm>
            <a:off x="9960374" y="2194594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5BE323-069E-AF77-6963-91AA4E2450F3}"/>
              </a:ext>
            </a:extLst>
          </p:cNvPr>
          <p:cNvSpPr txBox="1"/>
          <p:nvPr/>
        </p:nvSpPr>
        <p:spPr>
          <a:xfrm>
            <a:off x="9701571" y="426772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*CO *OH all sites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2B2034-FEF4-37DC-D759-7A1B1C44F6A9}"/>
              </a:ext>
            </a:extLst>
          </p:cNvPr>
          <p:cNvSpPr txBox="1"/>
          <p:nvPr/>
        </p:nvSpPr>
        <p:spPr>
          <a:xfrm>
            <a:off x="9960374" y="2460731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102 total </a:t>
            </a:r>
          </a:p>
        </p:txBody>
      </p:sp>
      <p:pic>
        <p:nvPicPr>
          <p:cNvPr id="38" name="Picture 37" descr="Chart, bubble chart&#10;&#10;Description automatically generated">
            <a:extLst>
              <a:ext uri="{FF2B5EF4-FFF2-40B4-BE49-F238E27FC236}">
                <a16:creationId xmlns:a16="http://schemas.microsoft.com/office/drawing/2014/main" id="{6DA65B65-6900-810D-EC7B-7C35060AB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414" y="3150392"/>
            <a:ext cx="3206803" cy="334373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3CA4608-9931-A5BD-29F0-CAA119EE8027}"/>
              </a:ext>
            </a:extLst>
          </p:cNvPr>
          <p:cNvSpPr txBox="1"/>
          <p:nvPr/>
        </p:nvSpPr>
        <p:spPr>
          <a:xfrm>
            <a:off x="5705630" y="1964896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41" name="Picture 40" descr="A picture containing antenna&#10;&#10;Description automatically generated">
            <a:extLst>
              <a:ext uri="{FF2B5EF4-FFF2-40B4-BE49-F238E27FC236}">
                <a16:creationId xmlns:a16="http://schemas.microsoft.com/office/drawing/2014/main" id="{C33F8BEB-B5A7-3D28-7C79-10E56284B1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484734" y="1574879"/>
            <a:ext cx="1570016" cy="287608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7B06724E-F102-6888-2EEE-8A6A9FCAE200}"/>
              </a:ext>
            </a:extLst>
          </p:cNvPr>
          <p:cNvSpPr>
            <a:spLocks noChangeAspect="1"/>
          </p:cNvSpPr>
          <p:nvPr/>
        </p:nvSpPr>
        <p:spPr>
          <a:xfrm>
            <a:off x="6442766" y="112811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EE48F8D-1825-F4DB-3FC3-CBDAFC796BC4}"/>
              </a:ext>
            </a:extLst>
          </p:cNvPr>
          <p:cNvSpPr>
            <a:spLocks noChangeAspect="1"/>
          </p:cNvSpPr>
          <p:nvPr/>
        </p:nvSpPr>
        <p:spPr>
          <a:xfrm>
            <a:off x="5907168" y="118468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63DBE84-BDBC-B694-8C30-B03B184FB4CD}"/>
              </a:ext>
            </a:extLst>
          </p:cNvPr>
          <p:cNvSpPr>
            <a:spLocks noChangeAspect="1"/>
          </p:cNvSpPr>
          <p:nvPr/>
        </p:nvSpPr>
        <p:spPr>
          <a:xfrm>
            <a:off x="5825167" y="116010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C74015F-06BB-3E46-BB8F-2E0B17AEC324}"/>
              </a:ext>
            </a:extLst>
          </p:cNvPr>
          <p:cNvCxnSpPr>
            <a:cxnSpLocks/>
          </p:cNvCxnSpPr>
          <p:nvPr/>
        </p:nvCxnSpPr>
        <p:spPr>
          <a:xfrm>
            <a:off x="6034472" y="144983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DC3A2FA-6A63-4CCE-291C-428FFA3B3278}"/>
              </a:ext>
            </a:extLst>
          </p:cNvPr>
          <p:cNvCxnSpPr>
            <a:cxnSpLocks/>
          </p:cNvCxnSpPr>
          <p:nvPr/>
        </p:nvCxnSpPr>
        <p:spPr>
          <a:xfrm>
            <a:off x="6601669" y="144021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694B528-B336-7AA0-BDC9-26FFE567EB54}"/>
              </a:ext>
            </a:extLst>
          </p:cNvPr>
          <p:cNvSpPr>
            <a:spLocks noChangeAspect="1"/>
          </p:cNvSpPr>
          <p:nvPr/>
        </p:nvSpPr>
        <p:spPr>
          <a:xfrm>
            <a:off x="6475669" y="87021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67C4C1-E70E-D5E7-80EE-FC52C5B611DD}"/>
              </a:ext>
            </a:extLst>
          </p:cNvPr>
          <p:cNvSpPr txBox="1"/>
          <p:nvPr/>
        </p:nvSpPr>
        <p:spPr>
          <a:xfrm>
            <a:off x="5715065" y="2204219"/>
            <a:ext cx="127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 best site/slabs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F05E41-7A50-DD50-EA9F-42582C240D1D}"/>
              </a:ext>
            </a:extLst>
          </p:cNvPr>
          <p:cNvSpPr txBox="1"/>
          <p:nvPr/>
        </p:nvSpPr>
        <p:spPr>
          <a:xfrm>
            <a:off x="5456262" y="436397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*CO *OH best sites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42E9E8-7295-91AF-4245-F470E1E2D540}"/>
              </a:ext>
            </a:extLst>
          </p:cNvPr>
          <p:cNvSpPr txBox="1"/>
          <p:nvPr/>
        </p:nvSpPr>
        <p:spPr>
          <a:xfrm>
            <a:off x="5715065" y="2470356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total </a:t>
            </a:r>
          </a:p>
        </p:txBody>
      </p:sp>
      <p:pic>
        <p:nvPicPr>
          <p:cNvPr id="52" name="Picture 51" descr="Chart, bubble chart&#10;&#10;Description automatically generated">
            <a:extLst>
              <a:ext uri="{FF2B5EF4-FFF2-40B4-BE49-F238E27FC236}">
                <a16:creationId xmlns:a16="http://schemas.microsoft.com/office/drawing/2014/main" id="{9792AE81-5667-3C8A-946A-6E1B0595B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297" y="3160017"/>
            <a:ext cx="3399159" cy="3271211"/>
          </a:xfrm>
          <a:prstGeom prst="rect">
            <a:avLst/>
          </a:prstGeom>
        </p:spPr>
      </p:pic>
      <p:pic>
        <p:nvPicPr>
          <p:cNvPr id="54" name="Picture 53" descr="Chart, bubble chart&#10;&#10;Description automatically generated">
            <a:extLst>
              <a:ext uri="{FF2B5EF4-FFF2-40B4-BE49-F238E27FC236}">
                <a16:creationId xmlns:a16="http://schemas.microsoft.com/office/drawing/2014/main" id="{AA092F8C-4312-B692-8B5D-1352EC48F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986" y="3150392"/>
            <a:ext cx="3464008" cy="333410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1ABB3E27-B424-D1B7-1B1E-49FF1E876940}"/>
              </a:ext>
            </a:extLst>
          </p:cNvPr>
          <p:cNvSpPr txBox="1"/>
          <p:nvPr/>
        </p:nvSpPr>
        <p:spPr>
          <a:xfrm>
            <a:off x="1824996" y="2481627"/>
            <a:ext cx="26035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I accidentally put all 5 in </a:t>
            </a:r>
            <a:r>
              <a:rPr lang="da-DK" sz="1200" dirty="0" err="1"/>
              <a:t>there</a:t>
            </a:r>
            <a:r>
              <a:rPr lang="da-DK" sz="1200" dirty="0"/>
              <a:t> </a:t>
            </a:r>
            <a:r>
              <a:rPr lang="da-DK" sz="1200" dirty="0" err="1"/>
              <a:t>twice</a:t>
            </a:r>
            <a:endParaRPr lang="da-DK" sz="1200" dirty="0"/>
          </a:p>
        </p:txBody>
      </p:sp>
    </p:spTree>
    <p:extLst>
      <p:ext uri="{BB962C8B-B14F-4D97-AF65-F5344CB8AC3E}">
        <p14:creationId xmlns:p14="http://schemas.microsoft.com/office/powerpoint/2010/main" val="30689293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7E11-A9E3-879A-0996-42EB2E756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625212" cy="447540"/>
          </a:xfrm>
        </p:spPr>
        <p:txBody>
          <a:bodyPr/>
          <a:lstStyle/>
          <a:p>
            <a:r>
              <a:rPr lang="da-DK" dirty="0"/>
              <a:t>DFT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C485D-8BEE-775F-356D-DC719CC6B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01.05.2023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31C6F-676A-2C81-03DE-50DCB175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45</a:t>
            </a:fld>
            <a:endParaRPr lang="da-D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314216-8750-894A-0622-FE6088AB86ED}"/>
              </a:ext>
            </a:extLst>
          </p:cNvPr>
          <p:cNvSpPr txBox="1"/>
          <p:nvPr/>
        </p:nvSpPr>
        <p:spPr>
          <a:xfrm>
            <a:off x="5706868" y="2089416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648487-ECF6-40A6-B381-AB304AE92299}"/>
              </a:ext>
            </a:extLst>
          </p:cNvPr>
          <p:cNvSpPr txBox="1"/>
          <p:nvPr/>
        </p:nvSpPr>
        <p:spPr>
          <a:xfrm>
            <a:off x="9628603" y="2089415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pic>
        <p:nvPicPr>
          <p:cNvPr id="22" name="Picture 21" descr="A picture containing antenna&#10;&#10;Description automatically generated">
            <a:extLst>
              <a:ext uri="{FF2B5EF4-FFF2-40B4-BE49-F238E27FC236}">
                <a16:creationId xmlns:a16="http://schemas.microsoft.com/office/drawing/2014/main" id="{6F09235A-851C-BEEA-7606-F42B52BD97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454821" y="1716119"/>
            <a:ext cx="1570016" cy="287608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898AE37D-4447-A810-D028-1AADD414CC53}"/>
              </a:ext>
            </a:extLst>
          </p:cNvPr>
          <p:cNvSpPr>
            <a:spLocks noChangeAspect="1"/>
          </p:cNvSpPr>
          <p:nvPr/>
        </p:nvSpPr>
        <p:spPr>
          <a:xfrm>
            <a:off x="6412853" y="126935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1204EFA-1C69-680E-A82D-8A4F1B443069}"/>
              </a:ext>
            </a:extLst>
          </p:cNvPr>
          <p:cNvSpPr>
            <a:spLocks noChangeAspect="1"/>
          </p:cNvSpPr>
          <p:nvPr/>
        </p:nvSpPr>
        <p:spPr>
          <a:xfrm>
            <a:off x="6184892" y="1176254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E891B9A-C80A-5D83-F309-73E9D56AF6C9}"/>
              </a:ext>
            </a:extLst>
          </p:cNvPr>
          <p:cNvSpPr>
            <a:spLocks noChangeAspect="1"/>
          </p:cNvSpPr>
          <p:nvPr/>
        </p:nvSpPr>
        <p:spPr>
          <a:xfrm>
            <a:off x="5950559" y="148523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99DE0BE-B586-28B3-322A-BB06AB84F567}"/>
              </a:ext>
            </a:extLst>
          </p:cNvPr>
          <p:cNvCxnSpPr>
            <a:cxnSpLocks/>
          </p:cNvCxnSpPr>
          <p:nvPr/>
        </p:nvCxnSpPr>
        <p:spPr>
          <a:xfrm>
            <a:off x="6004559" y="159107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1FD57DF-B5B8-3E7F-A78A-DC8DE4C3FE9E}"/>
              </a:ext>
            </a:extLst>
          </p:cNvPr>
          <p:cNvCxnSpPr>
            <a:cxnSpLocks/>
          </p:cNvCxnSpPr>
          <p:nvPr/>
        </p:nvCxnSpPr>
        <p:spPr>
          <a:xfrm>
            <a:off x="6571756" y="158145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76A06351-57C9-432C-4631-BDEB4BCA5EAD}"/>
              </a:ext>
            </a:extLst>
          </p:cNvPr>
          <p:cNvSpPr>
            <a:spLocks noChangeAspect="1"/>
          </p:cNvSpPr>
          <p:nvPr/>
        </p:nvSpPr>
        <p:spPr>
          <a:xfrm>
            <a:off x="6712931" y="117988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F676733-D94A-8BAD-26F2-A33BEBD68600}"/>
              </a:ext>
            </a:extLst>
          </p:cNvPr>
          <p:cNvSpPr>
            <a:spLocks noChangeAspect="1"/>
          </p:cNvSpPr>
          <p:nvPr/>
        </p:nvSpPr>
        <p:spPr>
          <a:xfrm>
            <a:off x="6295902" y="106825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07AC3D-3E25-DEF0-58A5-42E65351C5CD}"/>
              </a:ext>
            </a:extLst>
          </p:cNvPr>
          <p:cNvSpPr txBox="1"/>
          <p:nvPr/>
        </p:nvSpPr>
        <p:spPr>
          <a:xfrm>
            <a:off x="5696150" y="2697364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102 total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B6A636-4EEA-E55C-4B32-B9C65D11D6A4}"/>
              </a:ext>
            </a:extLst>
          </p:cNvPr>
          <p:cNvSpPr txBox="1"/>
          <p:nvPr/>
        </p:nvSpPr>
        <p:spPr>
          <a:xfrm>
            <a:off x="5714888" y="2420365"/>
            <a:ext cx="941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D267348-891A-1FB7-562C-464AB510AA9A}"/>
              </a:ext>
            </a:extLst>
          </p:cNvPr>
          <p:cNvSpPr txBox="1"/>
          <p:nvPr/>
        </p:nvSpPr>
        <p:spPr>
          <a:xfrm>
            <a:off x="5028066" y="569568"/>
            <a:ext cx="264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COOH and H on all sites</a:t>
            </a:r>
          </a:p>
        </p:txBody>
      </p:sp>
      <p:pic>
        <p:nvPicPr>
          <p:cNvPr id="44" name="Picture 43" descr="Chart, bubble chart&#10;&#10;Description automatically generated">
            <a:extLst>
              <a:ext uri="{FF2B5EF4-FFF2-40B4-BE49-F238E27FC236}">
                <a16:creationId xmlns:a16="http://schemas.microsoft.com/office/drawing/2014/main" id="{9FEB2525-0F01-CD4D-4882-064914417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734" y="3077930"/>
            <a:ext cx="3512316" cy="3552688"/>
          </a:xfrm>
          <a:prstGeom prst="rect">
            <a:avLst/>
          </a:prstGeom>
        </p:spPr>
      </p:pic>
      <p:pic>
        <p:nvPicPr>
          <p:cNvPr id="46" name="Picture 45" descr="Chart, bubble chart&#10;&#10;Description automatically generated">
            <a:extLst>
              <a:ext uri="{FF2B5EF4-FFF2-40B4-BE49-F238E27FC236}">
                <a16:creationId xmlns:a16="http://schemas.microsoft.com/office/drawing/2014/main" id="{81E92479-41D6-86C9-2049-353B9A262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840" y="3007111"/>
            <a:ext cx="3722882" cy="385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551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DE393-EB5E-AA39-4DC3-2C4D0C446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DFT data - slabs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79C3-748E-82C2-B191-EA6E5EB50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01.05.2023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DF4A2-AFFD-4FC2-1950-FA864B2A5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46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4914DB-0D14-7A24-6F62-82CEA531DCDC}"/>
              </a:ext>
            </a:extLst>
          </p:cNvPr>
          <p:cNvSpPr txBox="1"/>
          <p:nvPr/>
        </p:nvSpPr>
        <p:spPr>
          <a:xfrm>
            <a:off x="1491916" y="1742173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Slabs for </a:t>
            </a:r>
          </a:p>
        </p:txBody>
      </p:sp>
      <p:pic>
        <p:nvPicPr>
          <p:cNvPr id="10" name="Picture 9" descr="Chart, bubble chart&#10;&#10;Description automatically generated">
            <a:extLst>
              <a:ext uri="{FF2B5EF4-FFF2-40B4-BE49-F238E27FC236}">
                <a16:creationId xmlns:a16="http://schemas.microsoft.com/office/drawing/2014/main" id="{CB91FA70-EB6F-1475-6687-8F44753F6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475" y="2111506"/>
            <a:ext cx="3990757" cy="4345806"/>
          </a:xfrm>
          <a:prstGeom prst="rect">
            <a:avLst/>
          </a:prstGeom>
        </p:spPr>
      </p:pic>
      <p:pic>
        <p:nvPicPr>
          <p:cNvPr id="12" name="Picture 11" descr="Bubble chart&#10;&#10;Description automatically generated with medium confidence">
            <a:extLst>
              <a:ext uri="{FF2B5EF4-FFF2-40B4-BE49-F238E27FC236}">
                <a16:creationId xmlns:a16="http://schemas.microsoft.com/office/drawing/2014/main" id="{F7E34EA8-0758-922B-5A2E-B298E891D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1243" y="2111505"/>
            <a:ext cx="3990757" cy="4345807"/>
          </a:xfrm>
          <a:prstGeom prst="rect">
            <a:avLst/>
          </a:prstGeom>
        </p:spPr>
      </p:pic>
      <p:pic>
        <p:nvPicPr>
          <p:cNvPr id="16" name="Picture 15" descr="Chart, bubble chart&#10;&#10;Description automatically generated">
            <a:extLst>
              <a:ext uri="{FF2B5EF4-FFF2-40B4-BE49-F238E27FC236}">
                <a16:creationId xmlns:a16="http://schemas.microsoft.com/office/drawing/2014/main" id="{2ADAD401-B5FB-01A0-E0EF-4BF0D91F9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18" y="2111506"/>
            <a:ext cx="3990757" cy="434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093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4CA95-0928-5BF0-DF7B-77DB53046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DFT calculations performed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D4CF5-1571-3F17-1549-1CBE7BF4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01.05.2023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B7E300-7EC8-7704-30B8-922A81B38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47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85A07A-FBAF-1EAF-9DE0-C274593AEA19}"/>
              </a:ext>
            </a:extLst>
          </p:cNvPr>
          <p:cNvSpPr txBox="1"/>
          <p:nvPr/>
        </p:nvSpPr>
        <p:spPr>
          <a:xfrm>
            <a:off x="3320664" y="3033649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7" name="Picture 6" descr="A picture containing antenna&#10;&#10;Description automatically generated">
            <a:extLst>
              <a:ext uri="{FF2B5EF4-FFF2-40B4-BE49-F238E27FC236}">
                <a16:creationId xmlns:a16="http://schemas.microsoft.com/office/drawing/2014/main" id="{71DB4306-F4A0-F47D-EC2D-D86A5CA39A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3099768" y="2643632"/>
            <a:ext cx="1570016" cy="28760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9C9C8BD-1ED4-6DA0-F1CD-96B54822BF57}"/>
              </a:ext>
            </a:extLst>
          </p:cNvPr>
          <p:cNvSpPr>
            <a:spLocks noChangeAspect="1"/>
          </p:cNvSpPr>
          <p:nvPr/>
        </p:nvSpPr>
        <p:spPr>
          <a:xfrm>
            <a:off x="4057800" y="2196864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1231AA-7A9F-9696-A095-24ED68172897}"/>
              </a:ext>
            </a:extLst>
          </p:cNvPr>
          <p:cNvSpPr>
            <a:spLocks noChangeAspect="1"/>
          </p:cNvSpPr>
          <p:nvPr/>
        </p:nvSpPr>
        <p:spPr>
          <a:xfrm>
            <a:off x="3522202" y="225343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21385D-3879-D594-A319-433DA6B91C84}"/>
              </a:ext>
            </a:extLst>
          </p:cNvPr>
          <p:cNvSpPr>
            <a:spLocks noChangeAspect="1"/>
          </p:cNvSpPr>
          <p:nvPr/>
        </p:nvSpPr>
        <p:spPr>
          <a:xfrm>
            <a:off x="3440201" y="222885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A5CE05-4D1C-E0F1-1157-53E695861C0D}"/>
              </a:ext>
            </a:extLst>
          </p:cNvPr>
          <p:cNvCxnSpPr>
            <a:cxnSpLocks/>
          </p:cNvCxnSpPr>
          <p:nvPr/>
        </p:nvCxnSpPr>
        <p:spPr>
          <a:xfrm>
            <a:off x="3649506" y="2518588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48E13A-E78F-FBD8-130E-30BCE497661A}"/>
              </a:ext>
            </a:extLst>
          </p:cNvPr>
          <p:cNvCxnSpPr>
            <a:cxnSpLocks/>
          </p:cNvCxnSpPr>
          <p:nvPr/>
        </p:nvCxnSpPr>
        <p:spPr>
          <a:xfrm>
            <a:off x="4216703" y="2508963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6202AB7-2761-CF33-1999-6F011D3DC8FE}"/>
              </a:ext>
            </a:extLst>
          </p:cNvPr>
          <p:cNvSpPr>
            <a:spLocks noChangeAspect="1"/>
          </p:cNvSpPr>
          <p:nvPr/>
        </p:nvSpPr>
        <p:spPr>
          <a:xfrm>
            <a:off x="4090703" y="193896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1F7A54-63F6-41C5-CCC9-4C5919823952}"/>
              </a:ext>
            </a:extLst>
          </p:cNvPr>
          <p:cNvSpPr txBox="1"/>
          <p:nvPr/>
        </p:nvSpPr>
        <p:spPr>
          <a:xfrm>
            <a:off x="3330099" y="3272972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7F862-D432-FCD0-208F-797423363CF7}"/>
              </a:ext>
            </a:extLst>
          </p:cNvPr>
          <p:cNvSpPr txBox="1"/>
          <p:nvPr/>
        </p:nvSpPr>
        <p:spPr>
          <a:xfrm>
            <a:off x="3071296" y="1505150"/>
            <a:ext cx="1709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*CO *OH all sites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D591CD-99CE-937D-D188-B6053B1717C4}"/>
              </a:ext>
            </a:extLst>
          </p:cNvPr>
          <p:cNvSpPr txBox="1"/>
          <p:nvPr/>
        </p:nvSpPr>
        <p:spPr>
          <a:xfrm>
            <a:off x="3330099" y="3539109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102 total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8425E4-5A84-AA6D-8863-78FF69B52617}"/>
              </a:ext>
            </a:extLst>
          </p:cNvPr>
          <p:cNvSpPr txBox="1"/>
          <p:nvPr/>
        </p:nvSpPr>
        <p:spPr>
          <a:xfrm>
            <a:off x="933605" y="3024024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18" name="Picture 17" descr="A picture containing antenna&#10;&#10;Description automatically generated">
            <a:extLst>
              <a:ext uri="{FF2B5EF4-FFF2-40B4-BE49-F238E27FC236}">
                <a16:creationId xmlns:a16="http://schemas.microsoft.com/office/drawing/2014/main" id="{A663EDE7-34F4-0039-EE4C-276FE3842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712709" y="2634007"/>
            <a:ext cx="1570016" cy="28760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4CBEB47A-9392-6D5C-B2E4-6A1FBE512C88}"/>
              </a:ext>
            </a:extLst>
          </p:cNvPr>
          <p:cNvSpPr>
            <a:spLocks noChangeAspect="1"/>
          </p:cNvSpPr>
          <p:nvPr/>
        </p:nvSpPr>
        <p:spPr>
          <a:xfrm>
            <a:off x="1670741" y="2187239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5C5C8C6-3AC6-0ECF-4CE6-326A058E1677}"/>
              </a:ext>
            </a:extLst>
          </p:cNvPr>
          <p:cNvSpPr>
            <a:spLocks noChangeAspect="1"/>
          </p:cNvSpPr>
          <p:nvPr/>
        </p:nvSpPr>
        <p:spPr>
          <a:xfrm>
            <a:off x="1135143" y="2243814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A5CC91-1760-895C-ED42-D12DC6DA2120}"/>
              </a:ext>
            </a:extLst>
          </p:cNvPr>
          <p:cNvSpPr>
            <a:spLocks noChangeAspect="1"/>
          </p:cNvSpPr>
          <p:nvPr/>
        </p:nvSpPr>
        <p:spPr>
          <a:xfrm>
            <a:off x="1053142" y="221923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79572E7-6941-5F13-BA18-40A7CF1CEA28}"/>
              </a:ext>
            </a:extLst>
          </p:cNvPr>
          <p:cNvCxnSpPr>
            <a:cxnSpLocks/>
          </p:cNvCxnSpPr>
          <p:nvPr/>
        </p:nvCxnSpPr>
        <p:spPr>
          <a:xfrm>
            <a:off x="1262447" y="2508963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FC8251-E8EC-E432-4619-0B4F63EF1BD2}"/>
              </a:ext>
            </a:extLst>
          </p:cNvPr>
          <p:cNvCxnSpPr>
            <a:cxnSpLocks/>
          </p:cNvCxnSpPr>
          <p:nvPr/>
        </p:nvCxnSpPr>
        <p:spPr>
          <a:xfrm>
            <a:off x="1829644" y="2499338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0615FB21-ED49-0236-D3B0-90F7C259C051}"/>
              </a:ext>
            </a:extLst>
          </p:cNvPr>
          <p:cNvSpPr>
            <a:spLocks noChangeAspect="1"/>
          </p:cNvSpPr>
          <p:nvPr/>
        </p:nvSpPr>
        <p:spPr>
          <a:xfrm>
            <a:off x="1703644" y="192933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19519D-E12B-3C0F-2BC3-B4990A57C0D8}"/>
              </a:ext>
            </a:extLst>
          </p:cNvPr>
          <p:cNvSpPr txBox="1"/>
          <p:nvPr/>
        </p:nvSpPr>
        <p:spPr>
          <a:xfrm>
            <a:off x="943040" y="3263347"/>
            <a:ext cx="127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 best site/slabs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B27764-EBB8-949E-6056-3942A91DAAFB}"/>
              </a:ext>
            </a:extLst>
          </p:cNvPr>
          <p:cNvSpPr txBox="1"/>
          <p:nvPr/>
        </p:nvSpPr>
        <p:spPr>
          <a:xfrm>
            <a:off x="684237" y="1495525"/>
            <a:ext cx="1888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*CO *OH best sites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6B7A70-8CA3-9935-5FBD-FC74083EBFB6}"/>
              </a:ext>
            </a:extLst>
          </p:cNvPr>
          <p:cNvSpPr txBox="1"/>
          <p:nvPr/>
        </p:nvSpPr>
        <p:spPr>
          <a:xfrm>
            <a:off x="943040" y="352948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total </a:t>
            </a:r>
          </a:p>
        </p:txBody>
      </p:sp>
      <p:pic>
        <p:nvPicPr>
          <p:cNvPr id="33" name="Picture 32" descr="Chart, bubble chart&#10;&#10;Description automatically generated">
            <a:extLst>
              <a:ext uri="{FF2B5EF4-FFF2-40B4-BE49-F238E27FC236}">
                <a16:creationId xmlns:a16="http://schemas.microsoft.com/office/drawing/2014/main" id="{F1BF99C9-B1D3-A768-F8FA-F96857D78C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63" t="26307" r="21109" b="28616"/>
          <a:stretch/>
        </p:blipFill>
        <p:spPr>
          <a:xfrm>
            <a:off x="2758868" y="3857967"/>
            <a:ext cx="2103461" cy="1622768"/>
          </a:xfrm>
          <a:prstGeom prst="rect">
            <a:avLst/>
          </a:prstGeom>
        </p:spPr>
      </p:pic>
      <p:pic>
        <p:nvPicPr>
          <p:cNvPr id="35" name="Picture 34" descr="Chart, bubble chart&#10;&#10;Description automatically generated">
            <a:extLst>
              <a:ext uri="{FF2B5EF4-FFF2-40B4-BE49-F238E27FC236}">
                <a16:creationId xmlns:a16="http://schemas.microsoft.com/office/drawing/2014/main" id="{4CCF5A82-ED85-9DA0-04F9-40382B6D07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27" t="26184" r="22179" b="29437"/>
          <a:stretch/>
        </p:blipFill>
        <p:spPr>
          <a:xfrm>
            <a:off x="424314" y="3928014"/>
            <a:ext cx="2069254" cy="1597641"/>
          </a:xfrm>
          <a:prstGeom prst="rect">
            <a:avLst/>
          </a:prstGeom>
        </p:spPr>
      </p:pic>
      <p:pic>
        <p:nvPicPr>
          <p:cNvPr id="37" name="Picture 36" descr="Chart, bubble chart&#10;&#10;Description automatically generated">
            <a:extLst>
              <a:ext uri="{FF2B5EF4-FFF2-40B4-BE49-F238E27FC236}">
                <a16:creationId xmlns:a16="http://schemas.microsoft.com/office/drawing/2014/main" id="{F1852AAA-8FD1-24B1-6793-BA8C6AB06D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27" t="26651" r="22345" b="28272"/>
          <a:stretch/>
        </p:blipFill>
        <p:spPr>
          <a:xfrm>
            <a:off x="5191814" y="3857967"/>
            <a:ext cx="2103461" cy="162276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F62A83B-A956-8360-88E2-23687AA3F2F9}"/>
              </a:ext>
            </a:extLst>
          </p:cNvPr>
          <p:cNvSpPr txBox="1"/>
          <p:nvPr/>
        </p:nvSpPr>
        <p:spPr>
          <a:xfrm>
            <a:off x="5644764" y="3043174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39" name="Picture 38" descr="A picture containing antenna&#10;&#10;Description automatically generated">
            <a:extLst>
              <a:ext uri="{FF2B5EF4-FFF2-40B4-BE49-F238E27FC236}">
                <a16:creationId xmlns:a16="http://schemas.microsoft.com/office/drawing/2014/main" id="{6223B09F-AAC0-9570-DB6D-A57DFCEBB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423868" y="2653157"/>
            <a:ext cx="1570016" cy="287608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3D1CF660-735D-8B7F-EA1E-E8169E232B66}"/>
              </a:ext>
            </a:extLst>
          </p:cNvPr>
          <p:cNvSpPr>
            <a:spLocks noChangeAspect="1"/>
          </p:cNvSpPr>
          <p:nvPr/>
        </p:nvSpPr>
        <p:spPr>
          <a:xfrm>
            <a:off x="6381900" y="2206389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17B3D80-37BB-25C4-F725-9445F70F675E}"/>
              </a:ext>
            </a:extLst>
          </p:cNvPr>
          <p:cNvSpPr>
            <a:spLocks noChangeAspect="1"/>
          </p:cNvSpPr>
          <p:nvPr/>
        </p:nvSpPr>
        <p:spPr>
          <a:xfrm>
            <a:off x="6170152" y="208198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618B846-4C3B-98FA-3F35-A571972F19A7}"/>
              </a:ext>
            </a:extLst>
          </p:cNvPr>
          <p:cNvSpPr>
            <a:spLocks noChangeAspect="1"/>
          </p:cNvSpPr>
          <p:nvPr/>
        </p:nvSpPr>
        <p:spPr>
          <a:xfrm>
            <a:off x="6336027" y="199073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65C59B0-355F-C017-AD4E-0CB5165C3EB2}"/>
              </a:ext>
            </a:extLst>
          </p:cNvPr>
          <p:cNvCxnSpPr>
            <a:cxnSpLocks/>
          </p:cNvCxnSpPr>
          <p:nvPr/>
        </p:nvCxnSpPr>
        <p:spPr>
          <a:xfrm>
            <a:off x="5983131" y="2528113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6DCF99-A2C6-632A-4F77-35BE877247D3}"/>
              </a:ext>
            </a:extLst>
          </p:cNvPr>
          <p:cNvCxnSpPr>
            <a:cxnSpLocks/>
          </p:cNvCxnSpPr>
          <p:nvPr/>
        </p:nvCxnSpPr>
        <p:spPr>
          <a:xfrm>
            <a:off x="6540803" y="2518488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07DC1DBE-E8E0-2C8F-88D6-C25F816F5C55}"/>
              </a:ext>
            </a:extLst>
          </p:cNvPr>
          <p:cNvSpPr>
            <a:spLocks noChangeAspect="1"/>
          </p:cNvSpPr>
          <p:nvPr/>
        </p:nvSpPr>
        <p:spPr>
          <a:xfrm>
            <a:off x="6661206" y="209060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80D76D-1726-B46C-8638-D0EE47E07BB0}"/>
              </a:ext>
            </a:extLst>
          </p:cNvPr>
          <p:cNvSpPr txBox="1"/>
          <p:nvPr/>
        </p:nvSpPr>
        <p:spPr>
          <a:xfrm>
            <a:off x="5654199" y="3282497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11AED6-7878-1D13-9331-AB64ED87CAAA}"/>
              </a:ext>
            </a:extLst>
          </p:cNvPr>
          <p:cNvSpPr txBox="1"/>
          <p:nvPr/>
        </p:nvSpPr>
        <p:spPr>
          <a:xfrm>
            <a:off x="5395396" y="1514675"/>
            <a:ext cx="18549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*COOH *H all sites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50E9098-C749-86AE-408E-61B6B0AF9691}"/>
              </a:ext>
            </a:extLst>
          </p:cNvPr>
          <p:cNvSpPr txBox="1"/>
          <p:nvPr/>
        </p:nvSpPr>
        <p:spPr>
          <a:xfrm>
            <a:off x="5654199" y="35486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102 total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EB7BCF3-74D3-5DEC-63D7-EAA3B93AF0BD}"/>
              </a:ext>
            </a:extLst>
          </p:cNvPr>
          <p:cNvSpPr txBox="1"/>
          <p:nvPr/>
        </p:nvSpPr>
        <p:spPr>
          <a:xfrm>
            <a:off x="6302615" y="2628952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815842A-8FFC-1CB7-6881-E362867C54F4}"/>
              </a:ext>
            </a:extLst>
          </p:cNvPr>
          <p:cNvSpPr txBox="1"/>
          <p:nvPr/>
        </p:nvSpPr>
        <p:spPr>
          <a:xfrm>
            <a:off x="3938421" y="2628952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B5D2421-8E5A-5E10-4073-F569673907D2}"/>
              </a:ext>
            </a:extLst>
          </p:cNvPr>
          <p:cNvSpPr txBox="1"/>
          <p:nvPr/>
        </p:nvSpPr>
        <p:spPr>
          <a:xfrm>
            <a:off x="982861" y="2619721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994B11-3115-F930-F1EB-1885D11A12E7}"/>
              </a:ext>
            </a:extLst>
          </p:cNvPr>
          <p:cNvSpPr txBox="1"/>
          <p:nvPr/>
        </p:nvSpPr>
        <p:spPr>
          <a:xfrm>
            <a:off x="3369919" y="2636339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A008C2-9B4D-38A5-8B9B-6DCB6EE1D3E9}"/>
              </a:ext>
            </a:extLst>
          </p:cNvPr>
          <p:cNvSpPr txBox="1"/>
          <p:nvPr/>
        </p:nvSpPr>
        <p:spPr>
          <a:xfrm>
            <a:off x="1551362" y="2628952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26AF387-8CE1-5088-C52B-3E48246A6FA5}"/>
              </a:ext>
            </a:extLst>
          </p:cNvPr>
          <p:cNvSpPr>
            <a:spLocks noChangeAspect="1"/>
          </p:cNvSpPr>
          <p:nvPr/>
        </p:nvSpPr>
        <p:spPr>
          <a:xfrm>
            <a:off x="5926452" y="242888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A0E868-3883-E382-6ADA-1378A62B408F}"/>
              </a:ext>
            </a:extLst>
          </p:cNvPr>
          <p:cNvSpPr txBox="1"/>
          <p:nvPr/>
        </p:nvSpPr>
        <p:spPr>
          <a:xfrm>
            <a:off x="5590208" y="2628952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Hollow-site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3A696CC-F25D-B2F3-CF59-82BC5468A2CA}"/>
              </a:ext>
            </a:extLst>
          </p:cNvPr>
          <p:cNvSpPr txBox="1"/>
          <p:nvPr/>
        </p:nvSpPr>
        <p:spPr>
          <a:xfrm>
            <a:off x="10392220" y="1615671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58" name="Picture 57" descr="A picture containing antenna&#10;&#10;Description automatically generated">
            <a:extLst>
              <a:ext uri="{FF2B5EF4-FFF2-40B4-BE49-F238E27FC236}">
                <a16:creationId xmlns:a16="http://schemas.microsoft.com/office/drawing/2014/main" id="{F418359C-BE9D-D3F6-7449-AC0DB139A3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10136363" y="1225653"/>
            <a:ext cx="1570016" cy="287608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1E0867F7-9CD8-77E3-88C2-C52D759FAC95}"/>
              </a:ext>
            </a:extLst>
          </p:cNvPr>
          <p:cNvSpPr txBox="1"/>
          <p:nvPr/>
        </p:nvSpPr>
        <p:spPr>
          <a:xfrm>
            <a:off x="10563741" y="778856"/>
            <a:ext cx="654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Slabs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7B4846C-83E2-EB55-4B8B-D2C0FAD18744}"/>
              </a:ext>
            </a:extLst>
          </p:cNvPr>
          <p:cNvSpPr txBox="1"/>
          <p:nvPr/>
        </p:nvSpPr>
        <p:spPr>
          <a:xfrm>
            <a:off x="10350542" y="4475506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73" name="Picture 72" descr="A picture containing antenna&#10;&#10;Description automatically generated">
            <a:extLst>
              <a:ext uri="{FF2B5EF4-FFF2-40B4-BE49-F238E27FC236}">
                <a16:creationId xmlns:a16="http://schemas.microsoft.com/office/drawing/2014/main" id="{A01EEC76-9585-E312-C1EF-6ECB0FAB9D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10136363" y="4085488"/>
            <a:ext cx="1570016" cy="287608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6E0AA09-41B7-8E27-A110-CA5B19157295}"/>
              </a:ext>
            </a:extLst>
          </p:cNvPr>
          <p:cNvSpPr txBox="1"/>
          <p:nvPr/>
        </p:nvSpPr>
        <p:spPr>
          <a:xfrm>
            <a:off x="10563741" y="3638691"/>
            <a:ext cx="654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Slabs</a:t>
            </a:r>
          </a:p>
        </p:txBody>
      </p:sp>
      <p:pic>
        <p:nvPicPr>
          <p:cNvPr id="76" name="Picture 75" descr="Chart, bubble chart&#10;&#10;Description automatically generated">
            <a:extLst>
              <a:ext uri="{FF2B5EF4-FFF2-40B4-BE49-F238E27FC236}">
                <a16:creationId xmlns:a16="http://schemas.microsoft.com/office/drawing/2014/main" id="{D6DDC60B-651B-11B3-9F92-B513AE0164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238" t="28139" r="24873" b="31389"/>
          <a:stretch/>
        </p:blipFill>
        <p:spPr>
          <a:xfrm>
            <a:off x="9869641" y="4706777"/>
            <a:ext cx="2103461" cy="1547916"/>
          </a:xfrm>
          <a:prstGeom prst="rect">
            <a:avLst/>
          </a:prstGeom>
        </p:spPr>
      </p:pic>
      <p:pic>
        <p:nvPicPr>
          <p:cNvPr id="78" name="Picture 77" descr="Chart, bubble chart&#10;&#10;Description automatically generated">
            <a:extLst>
              <a:ext uri="{FF2B5EF4-FFF2-40B4-BE49-F238E27FC236}">
                <a16:creationId xmlns:a16="http://schemas.microsoft.com/office/drawing/2014/main" id="{2B9A2CF1-EFEE-3235-56FC-DC9C69B7CF1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356" t="26889" r="22197" b="30417"/>
          <a:stretch/>
        </p:blipFill>
        <p:spPr>
          <a:xfrm>
            <a:off x="9869641" y="1862172"/>
            <a:ext cx="2103461" cy="151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185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4CA95-0928-5BF0-DF7B-77DB53046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4918425" cy="465076"/>
          </a:xfrm>
        </p:spPr>
        <p:txBody>
          <a:bodyPr/>
          <a:lstStyle/>
          <a:p>
            <a:r>
              <a:rPr lang="en-GB" dirty="0"/>
              <a:t>DFT calculations performed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D4CF5-1571-3F17-1549-1CBE7BF4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01.05.2023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B7E300-7EC8-7704-30B8-922A81B38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48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85A07A-FBAF-1EAF-9DE0-C274593AEA19}"/>
              </a:ext>
            </a:extLst>
          </p:cNvPr>
          <p:cNvSpPr txBox="1"/>
          <p:nvPr/>
        </p:nvSpPr>
        <p:spPr>
          <a:xfrm>
            <a:off x="2985912" y="3651774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7" name="Picture 6" descr="A picture containing antenna&#10;&#10;Description automatically generated">
            <a:extLst>
              <a:ext uri="{FF2B5EF4-FFF2-40B4-BE49-F238E27FC236}">
                <a16:creationId xmlns:a16="http://schemas.microsoft.com/office/drawing/2014/main" id="{71DB4306-F4A0-F47D-EC2D-D86A5CA39A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3076698" y="3356256"/>
            <a:ext cx="1570016" cy="28760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9C9C8BD-1ED4-6DA0-F1CD-96B54822BF57}"/>
              </a:ext>
            </a:extLst>
          </p:cNvPr>
          <p:cNvSpPr>
            <a:spLocks noChangeAspect="1"/>
          </p:cNvSpPr>
          <p:nvPr/>
        </p:nvSpPr>
        <p:spPr>
          <a:xfrm>
            <a:off x="4014414" y="290948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1231AA-7A9F-9696-A095-24ED68172897}"/>
              </a:ext>
            </a:extLst>
          </p:cNvPr>
          <p:cNvSpPr>
            <a:spLocks noChangeAspect="1"/>
          </p:cNvSpPr>
          <p:nvPr/>
        </p:nvSpPr>
        <p:spPr>
          <a:xfrm>
            <a:off x="3478816" y="296606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21385D-3879-D594-A319-433DA6B91C84}"/>
              </a:ext>
            </a:extLst>
          </p:cNvPr>
          <p:cNvSpPr>
            <a:spLocks noChangeAspect="1"/>
          </p:cNvSpPr>
          <p:nvPr/>
        </p:nvSpPr>
        <p:spPr>
          <a:xfrm>
            <a:off x="3396815" y="294148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A5CE05-4D1C-E0F1-1157-53E695861C0D}"/>
              </a:ext>
            </a:extLst>
          </p:cNvPr>
          <p:cNvCxnSpPr>
            <a:cxnSpLocks/>
          </p:cNvCxnSpPr>
          <p:nvPr/>
        </p:nvCxnSpPr>
        <p:spPr>
          <a:xfrm>
            <a:off x="3606120" y="3231212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48E13A-E78F-FBD8-130E-30BCE497661A}"/>
              </a:ext>
            </a:extLst>
          </p:cNvPr>
          <p:cNvCxnSpPr>
            <a:cxnSpLocks/>
          </p:cNvCxnSpPr>
          <p:nvPr/>
        </p:nvCxnSpPr>
        <p:spPr>
          <a:xfrm>
            <a:off x="4173317" y="3221587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6202AB7-2761-CF33-1999-6F011D3DC8FE}"/>
              </a:ext>
            </a:extLst>
          </p:cNvPr>
          <p:cNvSpPr>
            <a:spLocks noChangeAspect="1"/>
          </p:cNvSpPr>
          <p:nvPr/>
        </p:nvSpPr>
        <p:spPr>
          <a:xfrm>
            <a:off x="4047317" y="2651587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1F7A54-63F6-41C5-CCC9-4C5919823952}"/>
              </a:ext>
            </a:extLst>
          </p:cNvPr>
          <p:cNvSpPr txBox="1"/>
          <p:nvPr/>
        </p:nvSpPr>
        <p:spPr>
          <a:xfrm>
            <a:off x="3906251" y="3651773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7F862-D432-FCD0-208F-797423363CF7}"/>
              </a:ext>
            </a:extLst>
          </p:cNvPr>
          <p:cNvSpPr txBox="1"/>
          <p:nvPr/>
        </p:nvSpPr>
        <p:spPr>
          <a:xfrm>
            <a:off x="2946661" y="2365629"/>
            <a:ext cx="169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*CO + *OH on all sites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8425E4-5A84-AA6D-8863-78FF69B52617}"/>
              </a:ext>
            </a:extLst>
          </p:cNvPr>
          <p:cNvSpPr txBox="1"/>
          <p:nvPr/>
        </p:nvSpPr>
        <p:spPr>
          <a:xfrm>
            <a:off x="5271315" y="3675657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18" name="Picture 17" descr="A picture containing antenna&#10;&#10;Description automatically generated">
            <a:extLst>
              <a:ext uri="{FF2B5EF4-FFF2-40B4-BE49-F238E27FC236}">
                <a16:creationId xmlns:a16="http://schemas.microsoft.com/office/drawing/2014/main" id="{A663EDE7-34F4-0039-EE4C-276FE3842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358399" y="3362179"/>
            <a:ext cx="1570016" cy="28760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4CBEB47A-9392-6D5C-B2E4-6A1FBE512C88}"/>
              </a:ext>
            </a:extLst>
          </p:cNvPr>
          <p:cNvSpPr>
            <a:spLocks noChangeAspect="1"/>
          </p:cNvSpPr>
          <p:nvPr/>
        </p:nvSpPr>
        <p:spPr>
          <a:xfrm>
            <a:off x="6237444" y="291541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5C5C8C6-3AC6-0ECF-4CE6-326A058E1677}"/>
              </a:ext>
            </a:extLst>
          </p:cNvPr>
          <p:cNvSpPr>
            <a:spLocks noChangeAspect="1"/>
          </p:cNvSpPr>
          <p:nvPr/>
        </p:nvSpPr>
        <p:spPr>
          <a:xfrm>
            <a:off x="5701846" y="297198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A5CC91-1760-895C-ED42-D12DC6DA2120}"/>
              </a:ext>
            </a:extLst>
          </p:cNvPr>
          <p:cNvSpPr>
            <a:spLocks noChangeAspect="1"/>
          </p:cNvSpPr>
          <p:nvPr/>
        </p:nvSpPr>
        <p:spPr>
          <a:xfrm>
            <a:off x="5619845" y="294740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79572E7-6941-5F13-BA18-40A7CF1CEA28}"/>
              </a:ext>
            </a:extLst>
          </p:cNvPr>
          <p:cNvCxnSpPr>
            <a:cxnSpLocks/>
          </p:cNvCxnSpPr>
          <p:nvPr/>
        </p:nvCxnSpPr>
        <p:spPr>
          <a:xfrm>
            <a:off x="5829150" y="323713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FC8251-E8EC-E432-4619-0B4F63EF1BD2}"/>
              </a:ext>
            </a:extLst>
          </p:cNvPr>
          <p:cNvCxnSpPr>
            <a:cxnSpLocks/>
          </p:cNvCxnSpPr>
          <p:nvPr/>
        </p:nvCxnSpPr>
        <p:spPr>
          <a:xfrm>
            <a:off x="6396347" y="322751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0615FB21-ED49-0236-D3B0-90F7C259C051}"/>
              </a:ext>
            </a:extLst>
          </p:cNvPr>
          <p:cNvSpPr>
            <a:spLocks noChangeAspect="1"/>
          </p:cNvSpPr>
          <p:nvPr/>
        </p:nvSpPr>
        <p:spPr>
          <a:xfrm>
            <a:off x="6270347" y="265751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19519D-E12B-3C0F-2BC3-B4990A57C0D8}"/>
              </a:ext>
            </a:extLst>
          </p:cNvPr>
          <p:cNvSpPr txBox="1"/>
          <p:nvPr/>
        </p:nvSpPr>
        <p:spPr>
          <a:xfrm>
            <a:off x="6309569" y="3682461"/>
            <a:ext cx="127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 best site/slabs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B27764-EBB8-949E-6056-3942A91DAAFB}"/>
              </a:ext>
            </a:extLst>
          </p:cNvPr>
          <p:cNvSpPr txBox="1"/>
          <p:nvPr/>
        </p:nvSpPr>
        <p:spPr>
          <a:xfrm>
            <a:off x="5331240" y="2365629"/>
            <a:ext cx="1827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*CO + *OH on best sites</a:t>
            </a:r>
          </a:p>
        </p:txBody>
      </p:sp>
      <p:pic>
        <p:nvPicPr>
          <p:cNvPr id="33" name="Picture 32" descr="Chart, bubble chart&#10;&#10;Description automatically generated">
            <a:extLst>
              <a:ext uri="{FF2B5EF4-FFF2-40B4-BE49-F238E27FC236}">
                <a16:creationId xmlns:a16="http://schemas.microsoft.com/office/drawing/2014/main" id="{F1BF99C9-B1D3-A768-F8FA-F96857D78C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63" t="26307" r="21109" b="28616"/>
          <a:stretch/>
        </p:blipFill>
        <p:spPr>
          <a:xfrm>
            <a:off x="2803931" y="4028090"/>
            <a:ext cx="2103461" cy="1622768"/>
          </a:xfrm>
          <a:prstGeom prst="rect">
            <a:avLst/>
          </a:prstGeom>
        </p:spPr>
      </p:pic>
      <p:pic>
        <p:nvPicPr>
          <p:cNvPr id="35" name="Picture 34" descr="Chart, bubble chart&#10;&#10;Description automatically generated">
            <a:extLst>
              <a:ext uri="{FF2B5EF4-FFF2-40B4-BE49-F238E27FC236}">
                <a16:creationId xmlns:a16="http://schemas.microsoft.com/office/drawing/2014/main" id="{4CCF5A82-ED85-9DA0-04F9-40382B6D07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27" t="26184" r="22179" b="33855"/>
          <a:stretch/>
        </p:blipFill>
        <p:spPr>
          <a:xfrm>
            <a:off x="5110381" y="4028090"/>
            <a:ext cx="2069254" cy="1438583"/>
          </a:xfrm>
          <a:prstGeom prst="rect">
            <a:avLst/>
          </a:prstGeom>
        </p:spPr>
      </p:pic>
      <p:pic>
        <p:nvPicPr>
          <p:cNvPr id="37" name="Picture 36" descr="Chart, bubble chart&#10;&#10;Description automatically generated">
            <a:extLst>
              <a:ext uri="{FF2B5EF4-FFF2-40B4-BE49-F238E27FC236}">
                <a16:creationId xmlns:a16="http://schemas.microsoft.com/office/drawing/2014/main" id="{F1852AAA-8FD1-24B1-6793-BA8C6AB06D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27" t="26651" r="22345" b="28272"/>
          <a:stretch/>
        </p:blipFill>
        <p:spPr>
          <a:xfrm>
            <a:off x="497481" y="4068654"/>
            <a:ext cx="2103461" cy="162276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F62A83B-A956-8360-88E2-23687AA3F2F9}"/>
              </a:ext>
            </a:extLst>
          </p:cNvPr>
          <p:cNvSpPr txBox="1"/>
          <p:nvPr/>
        </p:nvSpPr>
        <p:spPr>
          <a:xfrm>
            <a:off x="666780" y="3682758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39" name="Picture 38" descr="A picture containing antenna&#10;&#10;Description automatically generated">
            <a:extLst>
              <a:ext uri="{FF2B5EF4-FFF2-40B4-BE49-F238E27FC236}">
                <a16:creationId xmlns:a16="http://schemas.microsoft.com/office/drawing/2014/main" id="{6223B09F-AAC0-9570-DB6D-A57DFCEBB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745153" y="3368669"/>
            <a:ext cx="1570016" cy="287608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3D1CF660-735D-8B7F-EA1E-E8169E232B66}"/>
              </a:ext>
            </a:extLst>
          </p:cNvPr>
          <p:cNvSpPr>
            <a:spLocks noChangeAspect="1"/>
          </p:cNvSpPr>
          <p:nvPr/>
        </p:nvSpPr>
        <p:spPr>
          <a:xfrm>
            <a:off x="1649524" y="292190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17B3D80-37BB-25C4-F725-9445F70F675E}"/>
              </a:ext>
            </a:extLst>
          </p:cNvPr>
          <p:cNvSpPr>
            <a:spLocks noChangeAspect="1"/>
          </p:cNvSpPr>
          <p:nvPr/>
        </p:nvSpPr>
        <p:spPr>
          <a:xfrm>
            <a:off x="1437776" y="279750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618B846-4C3B-98FA-3F35-A571972F19A7}"/>
              </a:ext>
            </a:extLst>
          </p:cNvPr>
          <p:cNvSpPr>
            <a:spLocks noChangeAspect="1"/>
          </p:cNvSpPr>
          <p:nvPr/>
        </p:nvSpPr>
        <p:spPr>
          <a:xfrm>
            <a:off x="1603651" y="270624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65C59B0-355F-C017-AD4E-0CB5165C3EB2}"/>
              </a:ext>
            </a:extLst>
          </p:cNvPr>
          <p:cNvCxnSpPr>
            <a:cxnSpLocks/>
          </p:cNvCxnSpPr>
          <p:nvPr/>
        </p:nvCxnSpPr>
        <p:spPr>
          <a:xfrm>
            <a:off x="1250755" y="324362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6DCF99-A2C6-632A-4F77-35BE877247D3}"/>
              </a:ext>
            </a:extLst>
          </p:cNvPr>
          <p:cNvCxnSpPr>
            <a:cxnSpLocks/>
          </p:cNvCxnSpPr>
          <p:nvPr/>
        </p:nvCxnSpPr>
        <p:spPr>
          <a:xfrm>
            <a:off x="1808427" y="323400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07DC1DBE-E8E0-2C8F-88D6-C25F816F5C55}"/>
              </a:ext>
            </a:extLst>
          </p:cNvPr>
          <p:cNvSpPr>
            <a:spLocks noChangeAspect="1"/>
          </p:cNvSpPr>
          <p:nvPr/>
        </p:nvSpPr>
        <p:spPr>
          <a:xfrm>
            <a:off x="1928830" y="280612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80D76D-1726-B46C-8638-D0EE47E07BB0}"/>
              </a:ext>
            </a:extLst>
          </p:cNvPr>
          <p:cNvSpPr txBox="1"/>
          <p:nvPr/>
        </p:nvSpPr>
        <p:spPr>
          <a:xfrm>
            <a:off x="1627526" y="3683979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11AED6-7878-1D13-9331-AB64ED87CAAA}"/>
              </a:ext>
            </a:extLst>
          </p:cNvPr>
          <p:cNvSpPr txBox="1"/>
          <p:nvPr/>
        </p:nvSpPr>
        <p:spPr>
          <a:xfrm>
            <a:off x="713635" y="2365629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*COOH + *H on all sites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50E9098-C749-86AE-408E-61B6B0AF9691}"/>
              </a:ext>
            </a:extLst>
          </p:cNvPr>
          <p:cNvSpPr txBox="1"/>
          <p:nvPr/>
        </p:nvSpPr>
        <p:spPr>
          <a:xfrm>
            <a:off x="660618" y="3921315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EB7BCF3-74D3-5DEC-63D7-EAA3B93AF0BD}"/>
              </a:ext>
            </a:extLst>
          </p:cNvPr>
          <p:cNvSpPr txBox="1"/>
          <p:nvPr/>
        </p:nvSpPr>
        <p:spPr>
          <a:xfrm>
            <a:off x="1570239" y="3344464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815842A-8FFC-1CB7-6881-E362867C54F4}"/>
              </a:ext>
            </a:extLst>
          </p:cNvPr>
          <p:cNvSpPr txBox="1"/>
          <p:nvPr/>
        </p:nvSpPr>
        <p:spPr>
          <a:xfrm>
            <a:off x="3895035" y="3341576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B5D2421-8E5A-5E10-4073-F569673907D2}"/>
              </a:ext>
            </a:extLst>
          </p:cNvPr>
          <p:cNvSpPr txBox="1"/>
          <p:nvPr/>
        </p:nvSpPr>
        <p:spPr>
          <a:xfrm>
            <a:off x="5549564" y="3347893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994B11-3115-F930-F1EB-1885D11A12E7}"/>
              </a:ext>
            </a:extLst>
          </p:cNvPr>
          <p:cNvSpPr txBox="1"/>
          <p:nvPr/>
        </p:nvSpPr>
        <p:spPr>
          <a:xfrm>
            <a:off x="3326533" y="3348963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A008C2-9B4D-38A5-8B9B-6DCB6EE1D3E9}"/>
              </a:ext>
            </a:extLst>
          </p:cNvPr>
          <p:cNvSpPr txBox="1"/>
          <p:nvPr/>
        </p:nvSpPr>
        <p:spPr>
          <a:xfrm>
            <a:off x="6118065" y="3357124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26AF387-8CE1-5088-C52B-3E48246A6FA5}"/>
              </a:ext>
            </a:extLst>
          </p:cNvPr>
          <p:cNvSpPr>
            <a:spLocks noChangeAspect="1"/>
          </p:cNvSpPr>
          <p:nvPr/>
        </p:nvSpPr>
        <p:spPr>
          <a:xfrm>
            <a:off x="1194076" y="314439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A0E868-3883-E382-6ADA-1378A62B408F}"/>
              </a:ext>
            </a:extLst>
          </p:cNvPr>
          <p:cNvSpPr txBox="1"/>
          <p:nvPr/>
        </p:nvSpPr>
        <p:spPr>
          <a:xfrm>
            <a:off x="857832" y="3344464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Hollow-site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3A696CC-F25D-B2F3-CF59-82BC5468A2CA}"/>
              </a:ext>
            </a:extLst>
          </p:cNvPr>
          <p:cNvSpPr txBox="1"/>
          <p:nvPr/>
        </p:nvSpPr>
        <p:spPr>
          <a:xfrm>
            <a:off x="7898576" y="3625900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58" name="Picture 57" descr="A picture containing antenna&#10;&#10;Description automatically generated">
            <a:extLst>
              <a:ext uri="{FF2B5EF4-FFF2-40B4-BE49-F238E27FC236}">
                <a16:creationId xmlns:a16="http://schemas.microsoft.com/office/drawing/2014/main" id="{F418359C-BE9D-D3F6-7449-AC0DB139A3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7649346" y="3370018"/>
            <a:ext cx="1570016" cy="287608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1E0867F7-9CD8-77E3-88C2-C52D759FAC95}"/>
              </a:ext>
            </a:extLst>
          </p:cNvPr>
          <p:cNvSpPr txBox="1"/>
          <p:nvPr/>
        </p:nvSpPr>
        <p:spPr>
          <a:xfrm>
            <a:off x="8107181" y="2923221"/>
            <a:ext cx="654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Slabs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7B4846C-83E2-EB55-4B8B-D2C0FAD18744}"/>
              </a:ext>
            </a:extLst>
          </p:cNvPr>
          <p:cNvSpPr txBox="1"/>
          <p:nvPr/>
        </p:nvSpPr>
        <p:spPr>
          <a:xfrm>
            <a:off x="7895390" y="3813521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73" name="Picture 72" descr="A picture containing antenna&#10;&#10;Description automatically generated">
            <a:extLst>
              <a:ext uri="{FF2B5EF4-FFF2-40B4-BE49-F238E27FC236}">
                <a16:creationId xmlns:a16="http://schemas.microsoft.com/office/drawing/2014/main" id="{A01EEC76-9585-E312-C1EF-6ECB0FAB9D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9955795" y="3370018"/>
            <a:ext cx="1570016" cy="287608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6E0AA09-41B7-8E27-A110-CA5B19157295}"/>
              </a:ext>
            </a:extLst>
          </p:cNvPr>
          <p:cNvSpPr txBox="1"/>
          <p:nvPr/>
        </p:nvSpPr>
        <p:spPr>
          <a:xfrm>
            <a:off x="10413630" y="2923221"/>
            <a:ext cx="654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Slabs</a:t>
            </a:r>
          </a:p>
        </p:txBody>
      </p:sp>
      <p:pic>
        <p:nvPicPr>
          <p:cNvPr id="78" name="Picture 77" descr="Chart, bubble chart&#10;&#10;Description automatically generated">
            <a:extLst>
              <a:ext uri="{FF2B5EF4-FFF2-40B4-BE49-F238E27FC236}">
                <a16:creationId xmlns:a16="http://schemas.microsoft.com/office/drawing/2014/main" id="{2B9A2CF1-EFEE-3235-56FC-DC9C69B7CF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356" t="26889" r="22197" b="30417"/>
          <a:stretch/>
        </p:blipFill>
        <p:spPr>
          <a:xfrm>
            <a:off x="7382624" y="4009390"/>
            <a:ext cx="2103461" cy="15174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DD591CD-99CE-937D-D188-B6053B1717C4}"/>
              </a:ext>
            </a:extLst>
          </p:cNvPr>
          <p:cNvSpPr txBox="1"/>
          <p:nvPr/>
        </p:nvSpPr>
        <p:spPr>
          <a:xfrm>
            <a:off x="2987956" y="388959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6B7A70-8CA3-9935-5FBD-FC74083EBFB6}"/>
              </a:ext>
            </a:extLst>
          </p:cNvPr>
          <p:cNvSpPr txBox="1"/>
          <p:nvPr/>
        </p:nvSpPr>
        <p:spPr>
          <a:xfrm>
            <a:off x="5265748" y="3885414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pic>
        <p:nvPicPr>
          <p:cNvPr id="28" name="Picture 27" descr="Bubble chart&#10;&#10;Description automatically generated">
            <a:extLst>
              <a:ext uri="{FF2B5EF4-FFF2-40B4-BE49-F238E27FC236}">
                <a16:creationId xmlns:a16="http://schemas.microsoft.com/office/drawing/2014/main" id="{FA526EED-E67E-0BFD-A4B5-021AA0A9298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759" t="23254" r="20239" b="30017"/>
          <a:stretch/>
        </p:blipFill>
        <p:spPr>
          <a:xfrm>
            <a:off x="9800404" y="4023913"/>
            <a:ext cx="1844749" cy="151401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0F36786-DD86-CBBF-15E5-1C375756DFAA}"/>
              </a:ext>
            </a:extLst>
          </p:cNvPr>
          <p:cNvSpPr txBox="1"/>
          <p:nvPr/>
        </p:nvSpPr>
        <p:spPr>
          <a:xfrm>
            <a:off x="10151948" y="370227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</p:spTree>
    <p:extLst>
      <p:ext uri="{BB962C8B-B14F-4D97-AF65-F5344CB8AC3E}">
        <p14:creationId xmlns:p14="http://schemas.microsoft.com/office/powerpoint/2010/main" val="7753757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68F16-3D67-D4A2-0CCC-F1FF58C66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Storage of extra stuff from the slideshow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59F82-9BD6-9812-2E33-DB325F124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01.05.2023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D11DB-F750-9925-4C67-3796AAC19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49</a:t>
            </a:fld>
            <a:endParaRPr lang="da-DK" dirty="0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97B94974-D955-8F8B-D11F-0911406A0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786" y="4761859"/>
            <a:ext cx="2483452" cy="1546836"/>
          </a:xfrm>
          <a:prstGeom prst="rect">
            <a:avLst/>
          </a:prstGeom>
        </p:spPr>
      </p:pic>
      <p:pic>
        <p:nvPicPr>
          <p:cNvPr id="7" name="Graphic 6" descr="Leaky Tap with solid fill">
            <a:extLst>
              <a:ext uri="{FF2B5EF4-FFF2-40B4-BE49-F238E27FC236}">
                <a16:creationId xmlns:a16="http://schemas.microsoft.com/office/drawing/2014/main" id="{B8E884FC-B02D-BD72-7FC4-EDBE72229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2710" y="5780086"/>
            <a:ext cx="914400" cy="914400"/>
          </a:xfrm>
          <a:prstGeom prst="rect">
            <a:avLst/>
          </a:prstGeom>
        </p:spPr>
      </p:pic>
      <p:pic>
        <p:nvPicPr>
          <p:cNvPr id="8" name="Graphic 7" descr="Lightbulb with solid fill">
            <a:extLst>
              <a:ext uri="{FF2B5EF4-FFF2-40B4-BE49-F238E27FC236}">
                <a16:creationId xmlns:a16="http://schemas.microsoft.com/office/drawing/2014/main" id="{77C95744-9250-F48B-B021-9DB0B28CE3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71126" y="5645271"/>
            <a:ext cx="914400" cy="914400"/>
          </a:xfrm>
          <a:prstGeom prst="rect">
            <a:avLst/>
          </a:prstGeom>
        </p:spPr>
      </p:pic>
      <p:pic>
        <p:nvPicPr>
          <p:cNvPr id="9" name="Graphic 8" descr="Lightning bolt with solid fill">
            <a:extLst>
              <a:ext uri="{FF2B5EF4-FFF2-40B4-BE49-F238E27FC236}">
                <a16:creationId xmlns:a16="http://schemas.microsoft.com/office/drawing/2014/main" id="{D69E16F7-D2CB-3100-33CB-98A987389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7110" y="5761036"/>
            <a:ext cx="914400" cy="914400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650ECA7-4004-6CE2-54DE-679C585A24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6969" y="1951762"/>
            <a:ext cx="2864284" cy="252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6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14D7123-3DE6-769D-76BD-5B5D34779644}"/>
              </a:ext>
            </a:extLst>
          </p:cNvPr>
          <p:cNvSpPr/>
          <p:nvPr/>
        </p:nvSpPr>
        <p:spPr>
          <a:xfrm>
            <a:off x="3359218" y="2771434"/>
            <a:ext cx="1126156" cy="253433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097C8C-230C-3349-1FCD-AF0189B8E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2139712" cy="386150"/>
          </a:xfrm>
        </p:spPr>
        <p:txBody>
          <a:bodyPr/>
          <a:lstStyle/>
          <a:p>
            <a:r>
              <a:rPr lang="en-GB" dirty="0"/>
              <a:t>Power-to-X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41D2425-CDE2-E1DB-29C8-6436B482B9AE}"/>
              </a:ext>
            </a:extLst>
          </p:cNvPr>
          <p:cNvSpPr/>
          <p:nvPr/>
        </p:nvSpPr>
        <p:spPr>
          <a:xfrm>
            <a:off x="676275" y="1623454"/>
            <a:ext cx="4266428" cy="386150"/>
          </a:xfrm>
          <a:prstGeom prst="roundRect">
            <a:avLst>
              <a:gd name="adj" fmla="val 2401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7D630-CEB2-2374-63C8-4E6F2A8F9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9045" y="1685411"/>
            <a:ext cx="2020887" cy="336550"/>
          </a:xfrm>
          <a:noFill/>
        </p:spPr>
        <p:txBody>
          <a:bodyPr/>
          <a:lstStyle/>
          <a:p>
            <a:pPr marL="0" indent="0" algn="ctr">
              <a:buNone/>
            </a:pPr>
            <a:r>
              <a:rPr lang="en-GB" sz="2000" dirty="0"/>
              <a:t>Energy sources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C1C69-1194-6473-354D-411DFC0D1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01.05.2023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7F07E8-C950-2626-D019-A426D8F3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5</a:t>
            </a:fld>
            <a:endParaRPr lang="da-DK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7CD061D-6CB0-310A-56B3-6991D05CDDFB}"/>
              </a:ext>
            </a:extLst>
          </p:cNvPr>
          <p:cNvSpPr/>
          <p:nvPr/>
        </p:nvSpPr>
        <p:spPr>
          <a:xfrm>
            <a:off x="2985195" y="2185473"/>
            <a:ext cx="1881574" cy="3569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617B588-F0CE-6D18-31F7-15B87B6EFBF1}"/>
              </a:ext>
            </a:extLst>
          </p:cNvPr>
          <p:cNvSpPr/>
          <p:nvPr/>
        </p:nvSpPr>
        <p:spPr>
          <a:xfrm>
            <a:off x="777445" y="2175815"/>
            <a:ext cx="1881574" cy="3569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B0A10-733F-9D4E-0E20-72150F2B87CB}"/>
              </a:ext>
            </a:extLst>
          </p:cNvPr>
          <p:cNvSpPr txBox="1"/>
          <p:nvPr/>
        </p:nvSpPr>
        <p:spPr>
          <a:xfrm>
            <a:off x="707789" y="2186438"/>
            <a:ext cx="202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Non-renewable:</a:t>
            </a:r>
          </a:p>
        </p:txBody>
      </p:sp>
      <p:pic>
        <p:nvPicPr>
          <p:cNvPr id="12" name="Graphic 11" descr="Solar Panels with solid fill">
            <a:extLst>
              <a:ext uri="{FF2B5EF4-FFF2-40B4-BE49-F238E27FC236}">
                <a16:creationId xmlns:a16="http://schemas.microsoft.com/office/drawing/2014/main" id="{58E6511D-188D-D669-F4DC-33B91BE29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4287" y="2771434"/>
            <a:ext cx="914400" cy="914400"/>
          </a:xfrm>
          <a:prstGeom prst="rect">
            <a:avLst/>
          </a:prstGeom>
        </p:spPr>
      </p:pic>
      <p:pic>
        <p:nvPicPr>
          <p:cNvPr id="14" name="Graphic 13" descr="Hydropower with solid fill">
            <a:extLst>
              <a:ext uri="{FF2B5EF4-FFF2-40B4-BE49-F238E27FC236}">
                <a16:creationId xmlns:a16="http://schemas.microsoft.com/office/drawing/2014/main" id="{76E33A48-6D26-DF3D-16AA-6764F6900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34287" y="5371664"/>
            <a:ext cx="914400" cy="914400"/>
          </a:xfrm>
          <a:prstGeom prst="rect">
            <a:avLst/>
          </a:prstGeom>
        </p:spPr>
      </p:pic>
      <p:pic>
        <p:nvPicPr>
          <p:cNvPr id="18" name="Graphic 17" descr="Wind Turbines with solid fill">
            <a:extLst>
              <a:ext uri="{FF2B5EF4-FFF2-40B4-BE49-F238E27FC236}">
                <a16:creationId xmlns:a16="http://schemas.microsoft.com/office/drawing/2014/main" id="{60E66DB7-B8C2-1030-F747-54F3189C7E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34287" y="4071549"/>
            <a:ext cx="914400" cy="914400"/>
          </a:xfrm>
          <a:prstGeom prst="rect">
            <a:avLst/>
          </a:prstGeom>
        </p:spPr>
      </p:pic>
      <p:pic>
        <p:nvPicPr>
          <p:cNvPr id="22" name="Graphic 21" descr="Oil Barrel with solid fill">
            <a:extLst>
              <a:ext uri="{FF2B5EF4-FFF2-40B4-BE49-F238E27FC236}">
                <a16:creationId xmlns:a16="http://schemas.microsoft.com/office/drawing/2014/main" id="{0F9E0DDB-37AE-2B26-509D-1756FA00C8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40701" y="2771434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E48D38-7E9E-DCAA-61E8-A6C6AEF5EFB2}"/>
              </a:ext>
            </a:extLst>
          </p:cNvPr>
          <p:cNvSpPr txBox="1"/>
          <p:nvPr/>
        </p:nvSpPr>
        <p:spPr>
          <a:xfrm>
            <a:off x="3244689" y="2186438"/>
            <a:ext cx="135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Renewable:</a:t>
            </a:r>
          </a:p>
        </p:txBody>
      </p:sp>
      <p:pic>
        <p:nvPicPr>
          <p:cNvPr id="24" name="Graphic 23" descr="Labour with solid fill">
            <a:extLst>
              <a:ext uri="{FF2B5EF4-FFF2-40B4-BE49-F238E27FC236}">
                <a16:creationId xmlns:a16="http://schemas.microsoft.com/office/drawing/2014/main" id="{B1BFFC74-2CDA-7F83-B063-274349E762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40701" y="4071549"/>
            <a:ext cx="914400" cy="91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6C88F5E-3C4A-F56F-F121-CCE9B2AD8FE5}"/>
              </a:ext>
            </a:extLst>
          </p:cNvPr>
          <p:cNvSpPr txBox="1"/>
          <p:nvPr/>
        </p:nvSpPr>
        <p:spPr>
          <a:xfrm>
            <a:off x="5403769" y="3498100"/>
            <a:ext cx="2192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Excess electrical energy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D3E8C67-1F3F-91B3-DC3F-DDB8089D7E79}"/>
              </a:ext>
            </a:extLst>
          </p:cNvPr>
          <p:cNvCxnSpPr>
            <a:cxnSpLocks/>
          </p:cNvCxnSpPr>
          <p:nvPr/>
        </p:nvCxnSpPr>
        <p:spPr>
          <a:xfrm>
            <a:off x="4652337" y="3558746"/>
            <a:ext cx="347782" cy="2594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97A9579-AE2B-CFD6-258B-11395AB38254}"/>
              </a:ext>
            </a:extLst>
          </p:cNvPr>
          <p:cNvCxnSpPr>
            <a:cxnSpLocks/>
          </p:cNvCxnSpPr>
          <p:nvPr/>
        </p:nvCxnSpPr>
        <p:spPr>
          <a:xfrm flipV="1">
            <a:off x="4652337" y="3812347"/>
            <a:ext cx="347782" cy="2780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5464D25-5CEE-CE7A-7547-E73913166891}"/>
              </a:ext>
            </a:extLst>
          </p:cNvPr>
          <p:cNvCxnSpPr>
            <a:cxnSpLocks/>
          </p:cNvCxnSpPr>
          <p:nvPr/>
        </p:nvCxnSpPr>
        <p:spPr>
          <a:xfrm>
            <a:off x="5000119" y="3812057"/>
            <a:ext cx="299946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riangle 45">
            <a:extLst>
              <a:ext uri="{FF2B5EF4-FFF2-40B4-BE49-F238E27FC236}">
                <a16:creationId xmlns:a16="http://schemas.microsoft.com/office/drawing/2014/main" id="{8E4CEAD6-7537-CDFC-02CA-18443A9E92D6}"/>
              </a:ext>
            </a:extLst>
          </p:cNvPr>
          <p:cNvSpPr/>
          <p:nvPr/>
        </p:nvSpPr>
        <p:spPr>
          <a:xfrm rot="5400000">
            <a:off x="7994443" y="3752763"/>
            <a:ext cx="126514" cy="11623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8" name="Graphic 47" descr="Question Mark with solid fill">
            <a:extLst>
              <a:ext uri="{FF2B5EF4-FFF2-40B4-BE49-F238E27FC236}">
                <a16:creationId xmlns:a16="http://schemas.microsoft.com/office/drawing/2014/main" id="{365A5429-1200-E0B8-A4A6-C186D3919BF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41057" y="3290421"/>
            <a:ext cx="914400" cy="914400"/>
          </a:xfrm>
          <a:prstGeom prst="rect">
            <a:avLst/>
          </a:prstGeom>
        </p:spPr>
      </p:pic>
      <p:pic>
        <p:nvPicPr>
          <p:cNvPr id="52" name="Graphic 51" descr="Full battery with solid fill">
            <a:extLst>
              <a:ext uri="{FF2B5EF4-FFF2-40B4-BE49-F238E27FC236}">
                <a16:creationId xmlns:a16="http://schemas.microsoft.com/office/drawing/2014/main" id="{A8F5E0DB-B4B5-ABE9-B8AA-42251D0A9F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>
            <a:off x="9016183" y="2216625"/>
            <a:ext cx="914400" cy="914400"/>
          </a:xfrm>
          <a:prstGeom prst="rect">
            <a:avLst/>
          </a:prstGeom>
        </p:spPr>
      </p:pic>
      <p:pic>
        <p:nvPicPr>
          <p:cNvPr id="57" name="Graphic 56" descr="Full battery with solid fill">
            <a:extLst>
              <a:ext uri="{FF2B5EF4-FFF2-40B4-BE49-F238E27FC236}">
                <a16:creationId xmlns:a16="http://schemas.microsoft.com/office/drawing/2014/main" id="{FA277CF5-4CA8-8BB8-D5D5-5CD37DFFB80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>
            <a:off x="9482908" y="2216625"/>
            <a:ext cx="914400" cy="914400"/>
          </a:xfrm>
          <a:prstGeom prst="rect">
            <a:avLst/>
          </a:prstGeom>
        </p:spPr>
      </p:pic>
      <p:pic>
        <p:nvPicPr>
          <p:cNvPr id="58" name="Graphic 57" descr="Full battery with solid fill">
            <a:extLst>
              <a:ext uri="{FF2B5EF4-FFF2-40B4-BE49-F238E27FC236}">
                <a16:creationId xmlns:a16="http://schemas.microsoft.com/office/drawing/2014/main" id="{BBD5591E-8B59-0340-B9DB-2C4422FD19D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>
            <a:off x="9949633" y="2216625"/>
            <a:ext cx="914400" cy="914400"/>
          </a:xfrm>
          <a:prstGeom prst="rect">
            <a:avLst/>
          </a:prstGeom>
        </p:spPr>
      </p:pic>
      <p:pic>
        <p:nvPicPr>
          <p:cNvPr id="60" name="Graphic 59" descr="Power Plant with solid fill">
            <a:extLst>
              <a:ext uri="{FF2B5EF4-FFF2-40B4-BE49-F238E27FC236}">
                <a16:creationId xmlns:a16="http://schemas.microsoft.com/office/drawing/2014/main" id="{78A9D2F2-0BD3-63C4-670B-41369042606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40701" y="5371664"/>
            <a:ext cx="914400" cy="914400"/>
          </a:xfrm>
          <a:prstGeom prst="rect">
            <a:avLst/>
          </a:prstGeom>
        </p:spPr>
      </p:pic>
      <p:pic>
        <p:nvPicPr>
          <p:cNvPr id="62" name="Graphic 61" descr="Fuel with solid fill">
            <a:extLst>
              <a:ext uri="{FF2B5EF4-FFF2-40B4-BE49-F238E27FC236}">
                <a16:creationId xmlns:a16="http://schemas.microsoft.com/office/drawing/2014/main" id="{9F57BF8C-13AE-7DDC-3AAA-6EECBAE4CF9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949633" y="4497914"/>
            <a:ext cx="914400" cy="914400"/>
          </a:xfrm>
          <a:prstGeom prst="rect">
            <a:avLst/>
          </a:prstGeom>
        </p:spPr>
      </p:pic>
      <p:pic>
        <p:nvPicPr>
          <p:cNvPr id="64" name="Graphic 63" descr="Factory with solid fill">
            <a:extLst>
              <a:ext uri="{FF2B5EF4-FFF2-40B4-BE49-F238E27FC236}">
                <a16:creationId xmlns:a16="http://schemas.microsoft.com/office/drawing/2014/main" id="{953D4EA8-9745-1F44-40AE-36AD3BD5DE6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136466" y="4497914"/>
            <a:ext cx="914400" cy="914400"/>
          </a:xfrm>
          <a:prstGeom prst="rect">
            <a:avLst/>
          </a:prstGeom>
        </p:spPr>
      </p:pic>
      <p:pic>
        <p:nvPicPr>
          <p:cNvPr id="72" name="Graphic 71" descr="Electric Tower with solid fill">
            <a:extLst>
              <a:ext uri="{FF2B5EF4-FFF2-40B4-BE49-F238E27FC236}">
                <a16:creationId xmlns:a16="http://schemas.microsoft.com/office/drawing/2014/main" id="{9AFBBD3A-44E7-3996-4232-B34FF6B77FB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208885" y="3867317"/>
            <a:ext cx="590491" cy="590491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15D0B754-6150-0B04-0AA5-D53D31FC2194}"/>
              </a:ext>
            </a:extLst>
          </p:cNvPr>
          <p:cNvSpPr/>
          <p:nvPr/>
        </p:nvSpPr>
        <p:spPr>
          <a:xfrm>
            <a:off x="8578032" y="1632979"/>
            <a:ext cx="2736895" cy="386150"/>
          </a:xfrm>
          <a:prstGeom prst="roundRect">
            <a:avLst>
              <a:gd name="adj" fmla="val 2401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B61F6AD1-1D99-F197-FF1F-77C2C1068D0A}"/>
              </a:ext>
            </a:extLst>
          </p:cNvPr>
          <p:cNvSpPr txBox="1">
            <a:spLocks/>
          </p:cNvSpPr>
          <p:nvPr/>
        </p:nvSpPr>
        <p:spPr>
          <a:xfrm>
            <a:off x="8924342" y="1694936"/>
            <a:ext cx="2105608" cy="33655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/>
              <a:t>Storage options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66CD088-00BF-1447-4FF5-23E944FF85B7}"/>
              </a:ext>
            </a:extLst>
          </p:cNvPr>
          <p:cNvSpPr txBox="1"/>
          <p:nvPr/>
        </p:nvSpPr>
        <p:spPr>
          <a:xfrm>
            <a:off x="1472710" y="3657422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Oil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D721EC-2BE5-92CE-CE4F-5A6B8A64638A}"/>
              </a:ext>
            </a:extLst>
          </p:cNvPr>
          <p:cNvSpPr txBox="1"/>
          <p:nvPr/>
        </p:nvSpPr>
        <p:spPr>
          <a:xfrm>
            <a:off x="1421414" y="4985949"/>
            <a:ext cx="4748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Coal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15DDD8B-907F-9796-A7BE-C5DE3C4CF17B}"/>
              </a:ext>
            </a:extLst>
          </p:cNvPr>
          <p:cNvSpPr txBox="1"/>
          <p:nvPr/>
        </p:nvSpPr>
        <p:spPr>
          <a:xfrm>
            <a:off x="1310005" y="6342778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Nuclear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4460D35-1714-4562-E855-8F1F67E1DF46}"/>
              </a:ext>
            </a:extLst>
          </p:cNvPr>
          <p:cNvSpPr txBox="1"/>
          <p:nvPr/>
        </p:nvSpPr>
        <p:spPr>
          <a:xfrm>
            <a:off x="3659156" y="3699733"/>
            <a:ext cx="521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Solar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2A1BD38-6D62-9003-82BA-B55E212934A3}"/>
              </a:ext>
            </a:extLst>
          </p:cNvPr>
          <p:cNvSpPr txBox="1"/>
          <p:nvPr/>
        </p:nvSpPr>
        <p:spPr>
          <a:xfrm>
            <a:off x="3657553" y="5051848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/>
              <a:t>Wind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4F63E5E-6054-4C8B-FF84-AB56541659BC}"/>
              </a:ext>
            </a:extLst>
          </p:cNvPr>
          <p:cNvSpPr txBox="1"/>
          <p:nvPr/>
        </p:nvSpPr>
        <p:spPr>
          <a:xfrm>
            <a:off x="3591053" y="6344510"/>
            <a:ext cx="5774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/>
              <a:t>Hydro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1F41ED3-3662-233D-8565-3511937D8EA1}"/>
              </a:ext>
            </a:extLst>
          </p:cNvPr>
          <p:cNvSpPr txBox="1"/>
          <p:nvPr/>
        </p:nvSpPr>
        <p:spPr>
          <a:xfrm>
            <a:off x="9560796" y="3185359"/>
            <a:ext cx="7713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Batteries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57C4E4A-5EA6-FDF2-7EC4-DE678F647E52}"/>
              </a:ext>
            </a:extLst>
          </p:cNvPr>
          <p:cNvSpPr txBox="1"/>
          <p:nvPr/>
        </p:nvSpPr>
        <p:spPr>
          <a:xfrm>
            <a:off x="9128947" y="3408616"/>
            <a:ext cx="1976823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chemeClr val="accent6">
                    <a:lumMod val="75000"/>
                  </a:schemeClr>
                </a:solidFill>
              </a:rPr>
              <a:t>+ Stores electrical energy</a:t>
            </a:r>
          </a:p>
          <a:p>
            <a:r>
              <a:rPr lang="en-GB" sz="1050" dirty="0">
                <a:solidFill>
                  <a:schemeClr val="accent1">
                    <a:lumMod val="75000"/>
                  </a:schemeClr>
                </a:solidFill>
              </a:rPr>
              <a:t>- Expensive</a:t>
            </a:r>
          </a:p>
          <a:p>
            <a:r>
              <a:rPr lang="en-GB" sz="1050" dirty="0">
                <a:solidFill>
                  <a:schemeClr val="accent1">
                    <a:lumMod val="75000"/>
                  </a:schemeClr>
                </a:solidFill>
              </a:rPr>
              <a:t>- Limited storage capacity</a:t>
            </a:r>
          </a:p>
          <a:p>
            <a:r>
              <a:rPr lang="en-GB" sz="1050" dirty="0">
                <a:solidFill>
                  <a:schemeClr val="accent1">
                    <a:lumMod val="75000"/>
                  </a:schemeClr>
                </a:solidFill>
              </a:rPr>
              <a:t>- Requires rare earth materials</a:t>
            </a:r>
          </a:p>
          <a:p>
            <a:pPr marL="285750" indent="-285750">
              <a:buFontTx/>
              <a:buChar char="-"/>
            </a:pPr>
            <a:endParaRPr lang="en-GB" sz="105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DC32D9A-F4F8-D112-9FDA-9A61B1B3F52D}"/>
              </a:ext>
            </a:extLst>
          </p:cNvPr>
          <p:cNvSpPr txBox="1"/>
          <p:nvPr/>
        </p:nvSpPr>
        <p:spPr>
          <a:xfrm>
            <a:off x="9517011" y="5339756"/>
            <a:ext cx="9525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Power-to-X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F7F7176-1A5A-7508-2C93-040F36E0780C}"/>
              </a:ext>
            </a:extLst>
          </p:cNvPr>
          <p:cNvSpPr txBox="1"/>
          <p:nvPr/>
        </p:nvSpPr>
        <p:spPr>
          <a:xfrm>
            <a:off x="8993718" y="5659707"/>
            <a:ext cx="280717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accent6">
                    <a:lumMod val="75000"/>
                  </a:schemeClr>
                </a:solidFill>
              </a:rPr>
              <a:t>+ Stores energy as fuel</a:t>
            </a:r>
          </a:p>
          <a:p>
            <a:r>
              <a:rPr lang="en-GB" sz="1100" dirty="0">
                <a:solidFill>
                  <a:schemeClr val="accent6">
                    <a:lumMod val="75000"/>
                  </a:schemeClr>
                </a:solidFill>
              </a:rPr>
              <a:t>+ Fuel usable in some combustion motors</a:t>
            </a:r>
          </a:p>
          <a:p>
            <a:r>
              <a:rPr lang="en-GB" sz="1100" dirty="0">
                <a:solidFill>
                  <a:schemeClr val="accent6">
                    <a:lumMod val="75000"/>
                  </a:schemeClr>
                </a:solidFill>
              </a:rPr>
              <a:t>+ Scalable storage capacity</a:t>
            </a:r>
          </a:p>
          <a:p>
            <a:r>
              <a:rPr lang="en-GB" sz="1100" dirty="0">
                <a:solidFill>
                  <a:schemeClr val="accent1">
                    <a:lumMod val="75000"/>
                  </a:schemeClr>
                </a:solidFill>
              </a:rPr>
              <a:t>- Energy loss in conversion</a:t>
            </a:r>
          </a:p>
          <a:p>
            <a:pPr marL="285750" indent="-285750">
              <a:buFontTx/>
              <a:buChar char="-"/>
            </a:pP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276054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/>
      <p:bldP spid="82" grpId="0"/>
      <p:bldP spid="84" grpId="0"/>
      <p:bldP spid="85" grpId="0"/>
      <p:bldP spid="8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64886-0BDC-AEC7-9AD9-0F9E56AB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Reaction pathways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28938-E4AB-89F9-95E0-A21D20601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01.05.2023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DDAAE-1403-B570-A3CC-A6E49CCE4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50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F8007E-B5CF-A909-6BD2-3105ADB3A9CC}"/>
              </a:ext>
            </a:extLst>
          </p:cNvPr>
          <p:cNvSpPr txBox="1"/>
          <p:nvPr/>
        </p:nvSpPr>
        <p:spPr>
          <a:xfrm>
            <a:off x="504825" y="1301234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Favourable reactions</a:t>
            </a:r>
            <a:r>
              <a:rPr lang="da-DK" dirty="0"/>
              <a:t>:</a:t>
            </a:r>
          </a:p>
        </p:txBody>
      </p:sp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8A5C5497-107C-3FB3-F5BF-47C86738C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017" y="1399572"/>
            <a:ext cx="3835400" cy="889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843095-FFC6-EA14-7A27-DAF21A224141}"/>
              </a:ext>
            </a:extLst>
          </p:cNvPr>
          <p:cNvCxnSpPr>
            <a:cxnSpLocks/>
          </p:cNvCxnSpPr>
          <p:nvPr/>
        </p:nvCxnSpPr>
        <p:spPr>
          <a:xfrm>
            <a:off x="826639" y="2960016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A1A616D-DB25-0DBA-E5F6-541CD7F6E041}"/>
              </a:ext>
            </a:extLst>
          </p:cNvPr>
          <p:cNvCxnSpPr>
            <a:cxnSpLocks/>
          </p:cNvCxnSpPr>
          <p:nvPr/>
        </p:nvCxnSpPr>
        <p:spPr>
          <a:xfrm flipV="1">
            <a:off x="1065841" y="296001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EEB830-C118-DBFA-AEED-457AA88D8A8F}"/>
              </a:ext>
            </a:extLst>
          </p:cNvPr>
          <p:cNvCxnSpPr>
            <a:cxnSpLocks/>
          </p:cNvCxnSpPr>
          <p:nvPr/>
        </p:nvCxnSpPr>
        <p:spPr>
          <a:xfrm flipV="1">
            <a:off x="1510862" y="296001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05F463-19B8-08E0-A1BB-CDFF47B0F786}"/>
              </a:ext>
            </a:extLst>
          </p:cNvPr>
          <p:cNvCxnSpPr>
            <a:cxnSpLocks/>
          </p:cNvCxnSpPr>
          <p:nvPr/>
        </p:nvCxnSpPr>
        <p:spPr>
          <a:xfrm flipV="1">
            <a:off x="1951568" y="2960016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1490F5-1B7E-C0FC-C7A6-421810C6256D}"/>
              </a:ext>
            </a:extLst>
          </p:cNvPr>
          <p:cNvCxnSpPr>
            <a:cxnSpLocks/>
          </p:cNvCxnSpPr>
          <p:nvPr/>
        </p:nvCxnSpPr>
        <p:spPr>
          <a:xfrm flipV="1">
            <a:off x="2397772" y="2960016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1BD02F5-A044-71B3-C142-EAA55C96B65B}"/>
              </a:ext>
            </a:extLst>
          </p:cNvPr>
          <p:cNvCxnSpPr>
            <a:cxnSpLocks/>
          </p:cNvCxnSpPr>
          <p:nvPr/>
        </p:nvCxnSpPr>
        <p:spPr>
          <a:xfrm>
            <a:off x="826639" y="3985181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2C4B4B-6A12-8B88-2F51-B2E7F4FFF5BE}"/>
              </a:ext>
            </a:extLst>
          </p:cNvPr>
          <p:cNvCxnSpPr>
            <a:cxnSpLocks/>
          </p:cNvCxnSpPr>
          <p:nvPr/>
        </p:nvCxnSpPr>
        <p:spPr>
          <a:xfrm flipV="1">
            <a:off x="1065841" y="398518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7FBF22-DED0-917F-C254-5C2EF076E125}"/>
              </a:ext>
            </a:extLst>
          </p:cNvPr>
          <p:cNvCxnSpPr>
            <a:cxnSpLocks/>
          </p:cNvCxnSpPr>
          <p:nvPr/>
        </p:nvCxnSpPr>
        <p:spPr>
          <a:xfrm flipV="1">
            <a:off x="1510862" y="398518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046FAC-654A-8A52-B0F4-73708EC8BE9E}"/>
              </a:ext>
            </a:extLst>
          </p:cNvPr>
          <p:cNvCxnSpPr>
            <a:cxnSpLocks/>
          </p:cNvCxnSpPr>
          <p:nvPr/>
        </p:nvCxnSpPr>
        <p:spPr>
          <a:xfrm flipV="1">
            <a:off x="1951568" y="398518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EC37275-A269-1305-EE1F-2D1E1075562C}"/>
              </a:ext>
            </a:extLst>
          </p:cNvPr>
          <p:cNvCxnSpPr>
            <a:cxnSpLocks/>
          </p:cNvCxnSpPr>
          <p:nvPr/>
        </p:nvCxnSpPr>
        <p:spPr>
          <a:xfrm flipV="1">
            <a:off x="2397772" y="398518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D7CDE8-2ED0-938A-B649-C3E9EEE69CC8}"/>
              </a:ext>
            </a:extLst>
          </p:cNvPr>
          <p:cNvCxnSpPr>
            <a:cxnSpLocks/>
          </p:cNvCxnSpPr>
          <p:nvPr/>
        </p:nvCxnSpPr>
        <p:spPr>
          <a:xfrm>
            <a:off x="826639" y="5000130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9352C6-9826-5A1C-1AA1-ECFA7822FE8C}"/>
              </a:ext>
            </a:extLst>
          </p:cNvPr>
          <p:cNvCxnSpPr>
            <a:cxnSpLocks/>
          </p:cNvCxnSpPr>
          <p:nvPr/>
        </p:nvCxnSpPr>
        <p:spPr>
          <a:xfrm flipV="1">
            <a:off x="1065841" y="500012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19313D-5521-6E52-7B5A-13E2AF096916}"/>
              </a:ext>
            </a:extLst>
          </p:cNvPr>
          <p:cNvCxnSpPr>
            <a:cxnSpLocks/>
          </p:cNvCxnSpPr>
          <p:nvPr/>
        </p:nvCxnSpPr>
        <p:spPr>
          <a:xfrm flipV="1">
            <a:off x="1510862" y="500012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A29B59-1ABC-D3C4-F5F6-B2BFD416CF2E}"/>
              </a:ext>
            </a:extLst>
          </p:cNvPr>
          <p:cNvCxnSpPr>
            <a:cxnSpLocks/>
          </p:cNvCxnSpPr>
          <p:nvPr/>
        </p:nvCxnSpPr>
        <p:spPr>
          <a:xfrm flipV="1">
            <a:off x="1951568" y="500013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EC0D853-4F0D-C7AF-8DBA-E292E9777E1C}"/>
              </a:ext>
            </a:extLst>
          </p:cNvPr>
          <p:cNvCxnSpPr>
            <a:cxnSpLocks/>
          </p:cNvCxnSpPr>
          <p:nvPr/>
        </p:nvCxnSpPr>
        <p:spPr>
          <a:xfrm flipV="1">
            <a:off x="2397772" y="500013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EC50A7-991D-5A6B-CDDE-D0212AB9A5D3}"/>
              </a:ext>
            </a:extLst>
          </p:cNvPr>
          <p:cNvSpPr txBox="1"/>
          <p:nvPr/>
        </p:nvSpPr>
        <p:spPr>
          <a:xfrm>
            <a:off x="1737996" y="2420544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84054-1FDF-CD1F-E3F5-4D8337F6456C}"/>
              </a:ext>
            </a:extLst>
          </p:cNvPr>
          <p:cNvSpPr txBox="1"/>
          <p:nvPr/>
        </p:nvSpPr>
        <p:spPr>
          <a:xfrm>
            <a:off x="1954808" y="2288572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453566-E9E8-F404-4484-2266D0E6AA35}"/>
              </a:ext>
            </a:extLst>
          </p:cNvPr>
          <p:cNvSpPr txBox="1"/>
          <p:nvPr/>
        </p:nvSpPr>
        <p:spPr>
          <a:xfrm>
            <a:off x="1902582" y="2601787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B03B5B-F281-3C92-1931-850108644F2B}"/>
              </a:ext>
            </a:extLst>
          </p:cNvPr>
          <p:cNvSpPr txBox="1"/>
          <p:nvPr/>
        </p:nvSpPr>
        <p:spPr>
          <a:xfrm>
            <a:off x="1484341" y="2420544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E4C518-481E-7B4D-7880-7D2EAD461A49}"/>
              </a:ext>
            </a:extLst>
          </p:cNvPr>
          <p:cNvSpPr txBox="1"/>
          <p:nvPr/>
        </p:nvSpPr>
        <p:spPr>
          <a:xfrm>
            <a:off x="1281088" y="2321971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BC1EAC-AE01-1EA0-D44F-00F81B9E4CF2}"/>
              </a:ext>
            </a:extLst>
          </p:cNvPr>
          <p:cNvSpPr txBox="1"/>
          <p:nvPr/>
        </p:nvSpPr>
        <p:spPr>
          <a:xfrm rot="19933870">
            <a:off x="1853073" y="2350688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D81489-8CED-A215-3B33-6F8A9BFA2A4A}"/>
              </a:ext>
            </a:extLst>
          </p:cNvPr>
          <p:cNvSpPr txBox="1"/>
          <p:nvPr/>
        </p:nvSpPr>
        <p:spPr>
          <a:xfrm rot="1244221">
            <a:off x="1405310" y="236162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82F63F-97F3-F920-F6A0-6C939D2AA7E1}"/>
              </a:ext>
            </a:extLst>
          </p:cNvPr>
          <p:cNvSpPr txBox="1"/>
          <p:nvPr/>
        </p:nvSpPr>
        <p:spPr>
          <a:xfrm>
            <a:off x="1631361" y="2420544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4C2CD2-C148-E168-35A6-6F81B940D163}"/>
              </a:ext>
            </a:extLst>
          </p:cNvPr>
          <p:cNvSpPr txBox="1"/>
          <p:nvPr/>
        </p:nvSpPr>
        <p:spPr>
          <a:xfrm rot="2748234">
            <a:off x="1838758" y="2507724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FB68B3-2B18-1B6B-C7BD-A07BD8F007D5}"/>
              </a:ext>
            </a:extLst>
          </p:cNvPr>
          <p:cNvSpPr txBox="1"/>
          <p:nvPr/>
        </p:nvSpPr>
        <p:spPr>
          <a:xfrm>
            <a:off x="1683718" y="3649103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ECEDA6-5D54-8735-6220-425DADA250B1}"/>
              </a:ext>
            </a:extLst>
          </p:cNvPr>
          <p:cNvSpPr txBox="1"/>
          <p:nvPr/>
        </p:nvSpPr>
        <p:spPr>
          <a:xfrm>
            <a:off x="1900530" y="3517131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E18D2A-9FD3-BF96-5D19-9867A2569671}"/>
              </a:ext>
            </a:extLst>
          </p:cNvPr>
          <p:cNvSpPr txBox="1"/>
          <p:nvPr/>
        </p:nvSpPr>
        <p:spPr>
          <a:xfrm>
            <a:off x="1458344" y="3583114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C8F1E-4745-431D-2D85-B95062BB480F}"/>
              </a:ext>
            </a:extLst>
          </p:cNvPr>
          <p:cNvSpPr txBox="1"/>
          <p:nvPr/>
        </p:nvSpPr>
        <p:spPr>
          <a:xfrm>
            <a:off x="1255091" y="3484541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917DFF-DA13-94E4-8D55-4FAC952D2BF4}"/>
              </a:ext>
            </a:extLst>
          </p:cNvPr>
          <p:cNvSpPr txBox="1"/>
          <p:nvPr/>
        </p:nvSpPr>
        <p:spPr>
          <a:xfrm rot="19933870">
            <a:off x="1798795" y="3579247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59926F-1C41-173A-3473-0369685265E8}"/>
              </a:ext>
            </a:extLst>
          </p:cNvPr>
          <p:cNvSpPr txBox="1"/>
          <p:nvPr/>
        </p:nvSpPr>
        <p:spPr>
          <a:xfrm rot="1244221">
            <a:off x="1379313" y="352419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B5BA3E-AB02-4B54-6716-3A035161378C}"/>
              </a:ext>
            </a:extLst>
          </p:cNvPr>
          <p:cNvSpPr txBox="1"/>
          <p:nvPr/>
        </p:nvSpPr>
        <p:spPr>
          <a:xfrm rot="1318795">
            <a:off x="1595937" y="3620822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F49A8D-41B2-255F-D77D-CDC9F5DB9BEE}"/>
              </a:ext>
            </a:extLst>
          </p:cNvPr>
          <p:cNvSpPr txBox="1"/>
          <p:nvPr/>
        </p:nvSpPr>
        <p:spPr>
          <a:xfrm rot="5400000">
            <a:off x="1701202" y="3754368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CA9BCED-8DDB-68EA-84D9-7442D8A26283}"/>
              </a:ext>
            </a:extLst>
          </p:cNvPr>
          <p:cNvSpPr txBox="1"/>
          <p:nvPr/>
        </p:nvSpPr>
        <p:spPr>
          <a:xfrm>
            <a:off x="1647580" y="4602781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3FA659E-06C2-BACE-0006-950A1EC60731}"/>
              </a:ext>
            </a:extLst>
          </p:cNvPr>
          <p:cNvSpPr txBox="1"/>
          <p:nvPr/>
        </p:nvSpPr>
        <p:spPr>
          <a:xfrm>
            <a:off x="1864392" y="4470809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591C1FB-35F6-E2FF-F533-B14025E76C28}"/>
              </a:ext>
            </a:extLst>
          </p:cNvPr>
          <p:cNvSpPr txBox="1"/>
          <p:nvPr/>
        </p:nvSpPr>
        <p:spPr>
          <a:xfrm>
            <a:off x="1393925" y="4508511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29FB123-D883-4550-7CE5-C7911B384E16}"/>
              </a:ext>
            </a:extLst>
          </p:cNvPr>
          <p:cNvSpPr txBox="1"/>
          <p:nvPr/>
        </p:nvSpPr>
        <p:spPr>
          <a:xfrm rot="19933870">
            <a:off x="1762657" y="4532925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F0A649C-2917-2F68-CD36-775B7A319CFA}"/>
              </a:ext>
            </a:extLst>
          </p:cNvPr>
          <p:cNvSpPr txBox="1"/>
          <p:nvPr/>
        </p:nvSpPr>
        <p:spPr>
          <a:xfrm rot="1239220">
            <a:off x="1528756" y="4556181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B9A618-5C4D-E5BE-65E3-EB19B380175A}"/>
                  </a:ext>
                </a:extLst>
              </p:cNvPr>
              <p:cNvSpPr txBox="1"/>
              <p:nvPr/>
            </p:nvSpPr>
            <p:spPr>
              <a:xfrm>
                <a:off x="3041432" y="3390387"/>
                <a:ext cx="1318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B9A618-5C4D-E5BE-65E3-EB19B3801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432" y="3390387"/>
                <a:ext cx="1318246" cy="276999"/>
              </a:xfrm>
              <a:prstGeom prst="rect">
                <a:avLst/>
              </a:prstGeom>
              <a:blipFill>
                <a:blip r:embed="rId3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A331D59-BCFC-1ED8-0085-67F908A65DC2}"/>
                  </a:ext>
                </a:extLst>
              </p:cNvPr>
              <p:cNvSpPr txBox="1"/>
              <p:nvPr/>
            </p:nvSpPr>
            <p:spPr>
              <a:xfrm>
                <a:off x="3041432" y="4455420"/>
                <a:ext cx="1318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A331D59-BCFC-1ED8-0085-67F908A65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432" y="4455420"/>
                <a:ext cx="1318246" cy="276999"/>
              </a:xfrm>
              <a:prstGeom prst="rect">
                <a:avLst/>
              </a:prstGeom>
              <a:blipFill>
                <a:blip r:embed="rId4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09589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64886-0BDC-AEC7-9AD9-0F9E56AB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Reaction pathways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28938-E4AB-89F9-95E0-A21D20601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01.05.2023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DDAAE-1403-B570-A3CC-A6E49CCE4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51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F8007E-B5CF-A909-6BD2-3105ADB3A9CC}"/>
              </a:ext>
            </a:extLst>
          </p:cNvPr>
          <p:cNvSpPr txBox="1"/>
          <p:nvPr/>
        </p:nvSpPr>
        <p:spPr>
          <a:xfrm>
            <a:off x="504825" y="1301234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Favourable reactions</a:t>
            </a:r>
            <a:r>
              <a:rPr lang="da-DK" dirty="0"/>
              <a:t>: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843095-FFC6-EA14-7A27-DAF21A224141}"/>
              </a:ext>
            </a:extLst>
          </p:cNvPr>
          <p:cNvCxnSpPr>
            <a:cxnSpLocks/>
          </p:cNvCxnSpPr>
          <p:nvPr/>
        </p:nvCxnSpPr>
        <p:spPr>
          <a:xfrm>
            <a:off x="826639" y="2960016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A1A616D-DB25-0DBA-E5F6-541CD7F6E041}"/>
              </a:ext>
            </a:extLst>
          </p:cNvPr>
          <p:cNvCxnSpPr>
            <a:cxnSpLocks/>
          </p:cNvCxnSpPr>
          <p:nvPr/>
        </p:nvCxnSpPr>
        <p:spPr>
          <a:xfrm flipV="1">
            <a:off x="1065841" y="296001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EEB830-C118-DBFA-AEED-457AA88D8A8F}"/>
              </a:ext>
            </a:extLst>
          </p:cNvPr>
          <p:cNvCxnSpPr>
            <a:cxnSpLocks/>
          </p:cNvCxnSpPr>
          <p:nvPr/>
        </p:nvCxnSpPr>
        <p:spPr>
          <a:xfrm flipV="1">
            <a:off x="1510862" y="296001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05F463-19B8-08E0-A1BB-CDFF47B0F786}"/>
              </a:ext>
            </a:extLst>
          </p:cNvPr>
          <p:cNvCxnSpPr>
            <a:cxnSpLocks/>
          </p:cNvCxnSpPr>
          <p:nvPr/>
        </p:nvCxnSpPr>
        <p:spPr>
          <a:xfrm flipV="1">
            <a:off x="1951568" y="2960016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1490F5-1B7E-C0FC-C7A6-421810C6256D}"/>
              </a:ext>
            </a:extLst>
          </p:cNvPr>
          <p:cNvCxnSpPr>
            <a:cxnSpLocks/>
          </p:cNvCxnSpPr>
          <p:nvPr/>
        </p:nvCxnSpPr>
        <p:spPr>
          <a:xfrm flipV="1">
            <a:off x="2397772" y="2960016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1BD02F5-A044-71B3-C142-EAA55C96B65B}"/>
              </a:ext>
            </a:extLst>
          </p:cNvPr>
          <p:cNvCxnSpPr>
            <a:cxnSpLocks/>
          </p:cNvCxnSpPr>
          <p:nvPr/>
        </p:nvCxnSpPr>
        <p:spPr>
          <a:xfrm>
            <a:off x="826639" y="3985181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2C4B4B-6A12-8B88-2F51-B2E7F4FFF5BE}"/>
              </a:ext>
            </a:extLst>
          </p:cNvPr>
          <p:cNvCxnSpPr>
            <a:cxnSpLocks/>
          </p:cNvCxnSpPr>
          <p:nvPr/>
        </p:nvCxnSpPr>
        <p:spPr>
          <a:xfrm flipV="1">
            <a:off x="1065841" y="398518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7FBF22-DED0-917F-C254-5C2EF076E125}"/>
              </a:ext>
            </a:extLst>
          </p:cNvPr>
          <p:cNvCxnSpPr>
            <a:cxnSpLocks/>
          </p:cNvCxnSpPr>
          <p:nvPr/>
        </p:nvCxnSpPr>
        <p:spPr>
          <a:xfrm flipV="1">
            <a:off x="1510862" y="398518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046FAC-654A-8A52-B0F4-73708EC8BE9E}"/>
              </a:ext>
            </a:extLst>
          </p:cNvPr>
          <p:cNvCxnSpPr>
            <a:cxnSpLocks/>
          </p:cNvCxnSpPr>
          <p:nvPr/>
        </p:nvCxnSpPr>
        <p:spPr>
          <a:xfrm flipV="1">
            <a:off x="1951568" y="398518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EC37275-A269-1305-EE1F-2D1E1075562C}"/>
              </a:ext>
            </a:extLst>
          </p:cNvPr>
          <p:cNvCxnSpPr>
            <a:cxnSpLocks/>
          </p:cNvCxnSpPr>
          <p:nvPr/>
        </p:nvCxnSpPr>
        <p:spPr>
          <a:xfrm flipV="1">
            <a:off x="2397772" y="398518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D7CDE8-2ED0-938A-B649-C3E9EEE69CC8}"/>
              </a:ext>
            </a:extLst>
          </p:cNvPr>
          <p:cNvCxnSpPr>
            <a:cxnSpLocks/>
          </p:cNvCxnSpPr>
          <p:nvPr/>
        </p:nvCxnSpPr>
        <p:spPr>
          <a:xfrm>
            <a:off x="826639" y="5000130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9352C6-9826-5A1C-1AA1-ECFA7822FE8C}"/>
              </a:ext>
            </a:extLst>
          </p:cNvPr>
          <p:cNvCxnSpPr>
            <a:cxnSpLocks/>
          </p:cNvCxnSpPr>
          <p:nvPr/>
        </p:nvCxnSpPr>
        <p:spPr>
          <a:xfrm flipV="1">
            <a:off x="1065841" y="500012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19313D-5521-6E52-7B5A-13E2AF096916}"/>
              </a:ext>
            </a:extLst>
          </p:cNvPr>
          <p:cNvCxnSpPr>
            <a:cxnSpLocks/>
          </p:cNvCxnSpPr>
          <p:nvPr/>
        </p:nvCxnSpPr>
        <p:spPr>
          <a:xfrm flipV="1">
            <a:off x="1510862" y="500012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A29B59-1ABC-D3C4-F5F6-B2BFD416CF2E}"/>
              </a:ext>
            </a:extLst>
          </p:cNvPr>
          <p:cNvCxnSpPr>
            <a:cxnSpLocks/>
          </p:cNvCxnSpPr>
          <p:nvPr/>
        </p:nvCxnSpPr>
        <p:spPr>
          <a:xfrm flipV="1">
            <a:off x="1951568" y="500013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EC0D853-4F0D-C7AF-8DBA-E292E9777E1C}"/>
              </a:ext>
            </a:extLst>
          </p:cNvPr>
          <p:cNvCxnSpPr>
            <a:cxnSpLocks/>
          </p:cNvCxnSpPr>
          <p:nvPr/>
        </p:nvCxnSpPr>
        <p:spPr>
          <a:xfrm flipV="1">
            <a:off x="2397772" y="500013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EC50A7-991D-5A6B-CDDE-D0212AB9A5D3}"/>
              </a:ext>
            </a:extLst>
          </p:cNvPr>
          <p:cNvSpPr txBox="1"/>
          <p:nvPr/>
        </p:nvSpPr>
        <p:spPr>
          <a:xfrm>
            <a:off x="1737996" y="2420544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84054-1FDF-CD1F-E3F5-4D8337F6456C}"/>
              </a:ext>
            </a:extLst>
          </p:cNvPr>
          <p:cNvSpPr txBox="1"/>
          <p:nvPr/>
        </p:nvSpPr>
        <p:spPr>
          <a:xfrm>
            <a:off x="1954808" y="2288572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453566-E9E8-F404-4484-2266D0E6AA35}"/>
              </a:ext>
            </a:extLst>
          </p:cNvPr>
          <p:cNvSpPr txBox="1"/>
          <p:nvPr/>
        </p:nvSpPr>
        <p:spPr>
          <a:xfrm>
            <a:off x="1902582" y="2601787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B03B5B-F281-3C92-1931-850108644F2B}"/>
              </a:ext>
            </a:extLst>
          </p:cNvPr>
          <p:cNvSpPr txBox="1"/>
          <p:nvPr/>
        </p:nvSpPr>
        <p:spPr>
          <a:xfrm>
            <a:off x="1484341" y="2420544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E4C518-481E-7B4D-7880-7D2EAD461A49}"/>
              </a:ext>
            </a:extLst>
          </p:cNvPr>
          <p:cNvSpPr txBox="1"/>
          <p:nvPr/>
        </p:nvSpPr>
        <p:spPr>
          <a:xfrm>
            <a:off x="1281088" y="2321971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BC1EAC-AE01-1EA0-D44F-00F81B9E4CF2}"/>
              </a:ext>
            </a:extLst>
          </p:cNvPr>
          <p:cNvSpPr txBox="1"/>
          <p:nvPr/>
        </p:nvSpPr>
        <p:spPr>
          <a:xfrm rot="19933870">
            <a:off x="1853073" y="2350688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D81489-8CED-A215-3B33-6F8A9BFA2A4A}"/>
              </a:ext>
            </a:extLst>
          </p:cNvPr>
          <p:cNvSpPr txBox="1"/>
          <p:nvPr/>
        </p:nvSpPr>
        <p:spPr>
          <a:xfrm rot="1244221">
            <a:off x="1405310" y="236162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82F63F-97F3-F920-F6A0-6C939D2AA7E1}"/>
              </a:ext>
            </a:extLst>
          </p:cNvPr>
          <p:cNvSpPr txBox="1"/>
          <p:nvPr/>
        </p:nvSpPr>
        <p:spPr>
          <a:xfrm>
            <a:off x="1631361" y="2420544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4C2CD2-C148-E168-35A6-6F81B940D163}"/>
              </a:ext>
            </a:extLst>
          </p:cNvPr>
          <p:cNvSpPr txBox="1"/>
          <p:nvPr/>
        </p:nvSpPr>
        <p:spPr>
          <a:xfrm rot="2748234">
            <a:off x="1838758" y="2507724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FB68B3-2B18-1B6B-C7BD-A07BD8F007D5}"/>
              </a:ext>
            </a:extLst>
          </p:cNvPr>
          <p:cNvSpPr txBox="1"/>
          <p:nvPr/>
        </p:nvSpPr>
        <p:spPr>
          <a:xfrm>
            <a:off x="1666187" y="3536166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ECEDA6-5D54-8735-6220-425DADA250B1}"/>
              </a:ext>
            </a:extLst>
          </p:cNvPr>
          <p:cNvSpPr txBox="1"/>
          <p:nvPr/>
        </p:nvSpPr>
        <p:spPr>
          <a:xfrm>
            <a:off x="1854483" y="3661018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E18D2A-9FD3-BF96-5D19-9867A2569671}"/>
              </a:ext>
            </a:extLst>
          </p:cNvPr>
          <p:cNvSpPr txBox="1"/>
          <p:nvPr/>
        </p:nvSpPr>
        <p:spPr>
          <a:xfrm>
            <a:off x="1457217" y="3668566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C8F1E-4745-431D-2D85-B95062BB480F}"/>
              </a:ext>
            </a:extLst>
          </p:cNvPr>
          <p:cNvSpPr txBox="1"/>
          <p:nvPr/>
        </p:nvSpPr>
        <p:spPr>
          <a:xfrm>
            <a:off x="1660443" y="3324283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59926F-1C41-173A-3473-0369685265E8}"/>
              </a:ext>
            </a:extLst>
          </p:cNvPr>
          <p:cNvSpPr txBox="1"/>
          <p:nvPr/>
        </p:nvSpPr>
        <p:spPr>
          <a:xfrm rot="5400000">
            <a:off x="1679907" y="3402320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B5BA3E-AB02-4B54-6716-3A035161378C}"/>
              </a:ext>
            </a:extLst>
          </p:cNvPr>
          <p:cNvSpPr txBox="1"/>
          <p:nvPr/>
        </p:nvSpPr>
        <p:spPr>
          <a:xfrm rot="19516820">
            <a:off x="1583374" y="3591941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F49A8D-41B2-255F-D77D-CDC9F5DB9BEE}"/>
              </a:ext>
            </a:extLst>
          </p:cNvPr>
          <p:cNvSpPr txBox="1"/>
          <p:nvPr/>
        </p:nvSpPr>
        <p:spPr>
          <a:xfrm rot="2128010">
            <a:off x="1784514" y="3585952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B9A618-5C4D-E5BE-65E3-EB19B380175A}"/>
                  </a:ext>
                </a:extLst>
              </p:cNvPr>
              <p:cNvSpPr txBox="1"/>
              <p:nvPr/>
            </p:nvSpPr>
            <p:spPr>
              <a:xfrm>
                <a:off x="3041432" y="3390387"/>
                <a:ext cx="1318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B9A618-5C4D-E5BE-65E3-EB19B3801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432" y="3390387"/>
                <a:ext cx="1318246" cy="276999"/>
              </a:xfrm>
              <a:prstGeom prst="rect">
                <a:avLst/>
              </a:prstGeom>
              <a:blipFill>
                <a:blip r:embed="rId2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A331D59-BCFC-1ED8-0085-67F908A65DC2}"/>
                  </a:ext>
                </a:extLst>
              </p:cNvPr>
              <p:cNvSpPr txBox="1"/>
              <p:nvPr/>
            </p:nvSpPr>
            <p:spPr>
              <a:xfrm>
                <a:off x="2988197" y="5418266"/>
                <a:ext cx="1318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A331D59-BCFC-1ED8-0085-67F908A65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197" y="5418266"/>
                <a:ext cx="1318246" cy="276999"/>
              </a:xfrm>
              <a:prstGeom prst="rect">
                <a:avLst/>
              </a:prstGeom>
              <a:blipFill>
                <a:blip r:embed="rId3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c 2">
            <a:extLst>
              <a:ext uri="{FF2B5EF4-FFF2-40B4-BE49-F238E27FC236}">
                <a16:creationId xmlns:a16="http://schemas.microsoft.com/office/drawing/2014/main" id="{3E64F225-F51A-1D12-3641-454AACE075A8}"/>
              </a:ext>
            </a:extLst>
          </p:cNvPr>
          <p:cNvSpPr/>
          <p:nvPr/>
        </p:nvSpPr>
        <p:spPr>
          <a:xfrm rot="19187964">
            <a:off x="1668795" y="3751584"/>
            <a:ext cx="266569" cy="258396"/>
          </a:xfrm>
          <a:prstGeom prst="arc">
            <a:avLst>
              <a:gd name="adj1" fmla="val 16058311"/>
              <a:gd name="adj2" fmla="val 0"/>
            </a:avLst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3A8396-F09D-C16A-F2A5-66093BC5B548}"/>
              </a:ext>
            </a:extLst>
          </p:cNvPr>
          <p:cNvSpPr txBox="1"/>
          <p:nvPr/>
        </p:nvSpPr>
        <p:spPr>
          <a:xfrm rot="5400000">
            <a:off x="1877643" y="3761603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DD9BCF-CD24-4982-EBC3-D8F31451943E}"/>
              </a:ext>
            </a:extLst>
          </p:cNvPr>
          <p:cNvSpPr txBox="1"/>
          <p:nvPr/>
        </p:nvSpPr>
        <p:spPr>
          <a:xfrm rot="5400000">
            <a:off x="1483949" y="377254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7814BF4-184C-7BB9-F77E-C386C3213A81}"/>
              </a:ext>
            </a:extLst>
          </p:cNvPr>
          <p:cNvCxnSpPr>
            <a:cxnSpLocks/>
          </p:cNvCxnSpPr>
          <p:nvPr/>
        </p:nvCxnSpPr>
        <p:spPr>
          <a:xfrm>
            <a:off x="826639" y="6020571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B3B1D62-18B6-C2D9-C5F3-B0AD5230E7A2}"/>
              </a:ext>
            </a:extLst>
          </p:cNvPr>
          <p:cNvCxnSpPr>
            <a:cxnSpLocks/>
          </p:cNvCxnSpPr>
          <p:nvPr/>
        </p:nvCxnSpPr>
        <p:spPr>
          <a:xfrm flipV="1">
            <a:off x="1065841" y="602057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0E4F455-7DE0-5FC5-556B-0B855458C23B}"/>
              </a:ext>
            </a:extLst>
          </p:cNvPr>
          <p:cNvCxnSpPr>
            <a:cxnSpLocks/>
          </p:cNvCxnSpPr>
          <p:nvPr/>
        </p:nvCxnSpPr>
        <p:spPr>
          <a:xfrm flipV="1">
            <a:off x="1510862" y="602057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534B6A-093D-90D9-21D3-B5F2EF695012}"/>
              </a:ext>
            </a:extLst>
          </p:cNvPr>
          <p:cNvCxnSpPr>
            <a:cxnSpLocks/>
          </p:cNvCxnSpPr>
          <p:nvPr/>
        </p:nvCxnSpPr>
        <p:spPr>
          <a:xfrm flipV="1">
            <a:off x="1951568" y="602057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A90CEA9-5323-9B51-2F71-6EB8796B6F24}"/>
              </a:ext>
            </a:extLst>
          </p:cNvPr>
          <p:cNvCxnSpPr>
            <a:cxnSpLocks/>
          </p:cNvCxnSpPr>
          <p:nvPr/>
        </p:nvCxnSpPr>
        <p:spPr>
          <a:xfrm flipV="1">
            <a:off x="2397772" y="602057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C7AEADE-D7D5-2B51-96F3-77086D710234}"/>
              </a:ext>
            </a:extLst>
          </p:cNvPr>
          <p:cNvSpPr txBox="1"/>
          <p:nvPr/>
        </p:nvSpPr>
        <p:spPr>
          <a:xfrm>
            <a:off x="1562648" y="5481376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EDF931-9267-78C2-F8AE-6CA652FADE06}"/>
              </a:ext>
            </a:extLst>
          </p:cNvPr>
          <p:cNvSpPr txBox="1"/>
          <p:nvPr/>
        </p:nvSpPr>
        <p:spPr>
          <a:xfrm>
            <a:off x="1683555" y="5726560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990EF1D-BEF0-FD46-782B-579E5B6E571F}"/>
              </a:ext>
            </a:extLst>
          </p:cNvPr>
          <p:cNvSpPr txBox="1"/>
          <p:nvPr/>
        </p:nvSpPr>
        <p:spPr>
          <a:xfrm>
            <a:off x="1468785" y="5246250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E08E94D-5A15-2117-0205-623A73CAFB37}"/>
              </a:ext>
            </a:extLst>
          </p:cNvPr>
          <p:cNvSpPr txBox="1"/>
          <p:nvPr/>
        </p:nvSpPr>
        <p:spPr>
          <a:xfrm rot="3684801">
            <a:off x="1622022" y="5602937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989458C-813B-7AB0-DDE1-6E8EC1B70381}"/>
              </a:ext>
            </a:extLst>
          </p:cNvPr>
          <p:cNvSpPr txBox="1"/>
          <p:nvPr/>
        </p:nvSpPr>
        <p:spPr>
          <a:xfrm rot="4375372">
            <a:off x="1509757" y="5359786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pic>
        <p:nvPicPr>
          <p:cNvPr id="68" name="Picture 67" descr="A picture containing circle&#10;&#10;Description automatically generated">
            <a:extLst>
              <a:ext uri="{FF2B5EF4-FFF2-40B4-BE49-F238E27FC236}">
                <a16:creationId xmlns:a16="http://schemas.microsoft.com/office/drawing/2014/main" id="{96C0D817-CF50-33E5-83A2-213663DE8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37730" y="4339991"/>
            <a:ext cx="557098" cy="49420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3230563A-FD23-DED6-9215-4F0697875188}"/>
              </a:ext>
            </a:extLst>
          </p:cNvPr>
          <p:cNvSpPr txBox="1"/>
          <p:nvPr/>
        </p:nvSpPr>
        <p:spPr>
          <a:xfrm rot="5400000">
            <a:off x="1635914" y="4772348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852399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89702F3-0D6D-9087-3A00-7D99FCB32BD2}"/>
              </a:ext>
            </a:extLst>
          </p:cNvPr>
          <p:cNvSpPr/>
          <p:nvPr/>
        </p:nvSpPr>
        <p:spPr>
          <a:xfrm>
            <a:off x="4333875" y="581990"/>
            <a:ext cx="3743325" cy="1514475"/>
          </a:xfrm>
          <a:prstGeom prst="roundRect">
            <a:avLst>
              <a:gd name="adj" fmla="val 10184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94A50ADB-B12F-6796-FEBA-A29B0CC0CA8C}"/>
              </a:ext>
            </a:extLst>
          </p:cNvPr>
          <p:cNvSpPr/>
          <p:nvPr/>
        </p:nvSpPr>
        <p:spPr>
          <a:xfrm>
            <a:off x="1676400" y="581989"/>
            <a:ext cx="6400800" cy="1514475"/>
          </a:xfrm>
          <a:prstGeom prst="roundRect">
            <a:avLst>
              <a:gd name="adj" fmla="val 10184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B74D6-7171-0E5E-4BFC-898BA5250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01.05.2023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A5B482-0F20-3A80-5484-F0F3D7A7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6</a:t>
            </a:fld>
            <a:endParaRPr lang="da-DK" dirty="0"/>
          </a:p>
        </p:txBody>
      </p:sp>
      <p:pic>
        <p:nvPicPr>
          <p:cNvPr id="6" name="Graphic 5" descr="Fuel with solid fill">
            <a:extLst>
              <a:ext uri="{FF2B5EF4-FFF2-40B4-BE49-F238E27FC236}">
                <a16:creationId xmlns:a16="http://schemas.microsoft.com/office/drawing/2014/main" id="{CC1FA392-26A0-B7E2-A3D8-009043B19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50042" y="927698"/>
            <a:ext cx="914400" cy="914400"/>
          </a:xfrm>
          <a:prstGeom prst="rect">
            <a:avLst/>
          </a:prstGeom>
        </p:spPr>
      </p:pic>
      <p:pic>
        <p:nvPicPr>
          <p:cNvPr id="7" name="Graphic 6" descr="Factory with solid fill">
            <a:extLst>
              <a:ext uri="{FF2B5EF4-FFF2-40B4-BE49-F238E27FC236}">
                <a16:creationId xmlns:a16="http://schemas.microsoft.com/office/drawing/2014/main" id="{F811A9BB-64CD-B6E0-B5A1-E0BBF46DEA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55410" y="927698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639579-D630-B549-3491-221AB97AE8DE}"/>
              </a:ext>
            </a:extLst>
          </p:cNvPr>
          <p:cNvSpPr txBox="1"/>
          <p:nvPr/>
        </p:nvSpPr>
        <p:spPr>
          <a:xfrm>
            <a:off x="5653085" y="673331"/>
            <a:ext cx="116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Power-to-X</a:t>
            </a:r>
          </a:p>
        </p:txBody>
      </p:sp>
      <p:pic>
        <p:nvPicPr>
          <p:cNvPr id="22" name="Graphic 21" descr="Lightning bolt with solid fill">
            <a:extLst>
              <a:ext uri="{FF2B5EF4-FFF2-40B4-BE49-F238E27FC236}">
                <a16:creationId xmlns:a16="http://schemas.microsoft.com/office/drawing/2014/main" id="{11A5362C-CA2D-2DAB-FC5C-3071DB9C70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60779" y="927698"/>
            <a:ext cx="914400" cy="9144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4F65494-5265-DD2D-4E78-BC202211E7C2}"/>
              </a:ext>
            </a:extLst>
          </p:cNvPr>
          <p:cNvCxnSpPr/>
          <p:nvPr/>
        </p:nvCxnSpPr>
        <p:spPr>
          <a:xfrm>
            <a:off x="5298979" y="1435272"/>
            <a:ext cx="3541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CECC816-D5A0-E829-A05E-5C6DE019EF8C}"/>
              </a:ext>
            </a:extLst>
          </p:cNvPr>
          <p:cNvCxnSpPr/>
          <p:nvPr/>
        </p:nvCxnSpPr>
        <p:spPr>
          <a:xfrm>
            <a:off x="6695936" y="1435272"/>
            <a:ext cx="3541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F41399B-CB59-9028-C747-D888E73014DB}"/>
              </a:ext>
            </a:extLst>
          </p:cNvPr>
          <p:cNvSpPr txBox="1"/>
          <p:nvPr/>
        </p:nvSpPr>
        <p:spPr>
          <a:xfrm>
            <a:off x="4548956" y="1768511"/>
            <a:ext cx="812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Power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376860-039A-2E60-761B-F2CAB22C7B9B}"/>
              </a:ext>
            </a:extLst>
          </p:cNvPr>
          <p:cNvSpPr txBox="1"/>
          <p:nvPr/>
        </p:nvSpPr>
        <p:spPr>
          <a:xfrm>
            <a:off x="5729285" y="1768511"/>
            <a:ext cx="1033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Conversion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1056FE-D1A9-2E4F-85B9-0145107082F4}"/>
              </a:ext>
            </a:extLst>
          </p:cNvPr>
          <p:cNvSpPr txBox="1"/>
          <p:nvPr/>
        </p:nvSpPr>
        <p:spPr>
          <a:xfrm>
            <a:off x="7168970" y="1768511"/>
            <a:ext cx="50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Fuel</a:t>
            </a:r>
          </a:p>
        </p:txBody>
      </p:sp>
      <p:pic>
        <p:nvPicPr>
          <p:cNvPr id="35" name="Picture 3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CEF76618-DE9C-17ED-A557-66C30E0F0A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466" y="475023"/>
            <a:ext cx="4089102" cy="17443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AED109-285C-2A5D-216A-0199CAC20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1822"/>
            <a:ext cx="2058987" cy="446086"/>
          </a:xfrm>
        </p:spPr>
        <p:txBody>
          <a:bodyPr/>
          <a:lstStyle/>
          <a:p>
            <a:r>
              <a:rPr lang="da-DK" dirty="0"/>
              <a:t>Power-to-X</a:t>
            </a:r>
          </a:p>
        </p:txBody>
      </p:sp>
    </p:spTree>
    <p:extLst>
      <p:ext uri="{BB962C8B-B14F-4D97-AF65-F5344CB8AC3E}">
        <p14:creationId xmlns:p14="http://schemas.microsoft.com/office/powerpoint/2010/main" val="43305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797 0 " pathEditMode="relative" ptsTypes="AA">
                                      <p:cBhvr>
                                        <p:cTn id="3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1" grpId="0" animBg="1"/>
      <p:bldP spid="31" grpId="1" animBg="1"/>
      <p:bldP spid="8" grpId="0"/>
      <p:bldP spid="28" grpId="0"/>
      <p:bldP spid="29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38B0C03-50D8-90AF-2C35-F3F21EB3995D}"/>
              </a:ext>
            </a:extLst>
          </p:cNvPr>
          <p:cNvSpPr/>
          <p:nvPr/>
        </p:nvSpPr>
        <p:spPr>
          <a:xfrm>
            <a:off x="2652697" y="4528351"/>
            <a:ext cx="1400175" cy="1044296"/>
          </a:xfrm>
          <a:prstGeom prst="roundRect">
            <a:avLst>
              <a:gd name="adj" fmla="val 8458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29FED12-FF7F-59C8-AF3C-013417430CCD}"/>
              </a:ext>
            </a:extLst>
          </p:cNvPr>
          <p:cNvSpPr/>
          <p:nvPr/>
        </p:nvSpPr>
        <p:spPr>
          <a:xfrm>
            <a:off x="725047" y="3157953"/>
            <a:ext cx="1590674" cy="29009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BDFF420-9BF8-57D4-1E7A-C20D698696C6}"/>
              </a:ext>
            </a:extLst>
          </p:cNvPr>
          <p:cNvSpPr/>
          <p:nvPr/>
        </p:nvSpPr>
        <p:spPr>
          <a:xfrm>
            <a:off x="2644070" y="3157953"/>
            <a:ext cx="1590674" cy="29009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AC875D0-CDB1-1D81-BA17-01C959BCB015}"/>
              </a:ext>
            </a:extLst>
          </p:cNvPr>
          <p:cNvSpPr/>
          <p:nvPr/>
        </p:nvSpPr>
        <p:spPr>
          <a:xfrm>
            <a:off x="720019" y="2667000"/>
            <a:ext cx="3514725" cy="33855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89702F3-0D6D-9087-3A00-7D99FCB32BD2}"/>
              </a:ext>
            </a:extLst>
          </p:cNvPr>
          <p:cNvSpPr/>
          <p:nvPr/>
        </p:nvSpPr>
        <p:spPr>
          <a:xfrm>
            <a:off x="4369981" y="581990"/>
            <a:ext cx="6364694" cy="1514475"/>
          </a:xfrm>
          <a:prstGeom prst="roundRect">
            <a:avLst>
              <a:gd name="adj" fmla="val 10184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AED109-285C-2A5D-216A-0199CAC20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2058987" cy="446086"/>
          </a:xfrm>
        </p:spPr>
        <p:txBody>
          <a:bodyPr/>
          <a:lstStyle/>
          <a:p>
            <a:r>
              <a:rPr lang="da-DK" dirty="0"/>
              <a:t>Power-to-X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B74D6-7171-0E5E-4BFC-898BA5250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01.05.2023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A5B482-0F20-3A80-5484-F0F3D7A7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7</a:t>
            </a:fld>
            <a:endParaRPr lang="da-DK" dirty="0"/>
          </a:p>
        </p:txBody>
      </p:sp>
      <p:pic>
        <p:nvPicPr>
          <p:cNvPr id="6" name="Graphic 5" descr="Fuel with solid fill">
            <a:extLst>
              <a:ext uri="{FF2B5EF4-FFF2-40B4-BE49-F238E27FC236}">
                <a16:creationId xmlns:a16="http://schemas.microsoft.com/office/drawing/2014/main" id="{CC1FA392-26A0-B7E2-A3D8-009043B19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50042" y="927698"/>
            <a:ext cx="914400" cy="914400"/>
          </a:xfrm>
          <a:prstGeom prst="rect">
            <a:avLst/>
          </a:prstGeom>
        </p:spPr>
      </p:pic>
      <p:pic>
        <p:nvPicPr>
          <p:cNvPr id="7" name="Graphic 6" descr="Factory with solid fill">
            <a:extLst>
              <a:ext uri="{FF2B5EF4-FFF2-40B4-BE49-F238E27FC236}">
                <a16:creationId xmlns:a16="http://schemas.microsoft.com/office/drawing/2014/main" id="{F811A9BB-64CD-B6E0-B5A1-E0BBF46DEA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55410" y="927698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639579-D630-B549-3491-221AB97AE8DE}"/>
              </a:ext>
            </a:extLst>
          </p:cNvPr>
          <p:cNvSpPr txBox="1"/>
          <p:nvPr/>
        </p:nvSpPr>
        <p:spPr>
          <a:xfrm>
            <a:off x="5653085" y="673331"/>
            <a:ext cx="2209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Power-to-X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91FF0C-CE5D-EA87-5BA9-AA758B35CFC0}"/>
              </a:ext>
            </a:extLst>
          </p:cNvPr>
          <p:cNvSpPr txBox="1"/>
          <p:nvPr/>
        </p:nvSpPr>
        <p:spPr>
          <a:xfrm>
            <a:off x="1903741" y="2681704"/>
            <a:ext cx="1157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/>
              <a:t>Fuel types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3782FA-4FB2-0D67-A0FE-4C54435B8198}"/>
              </a:ext>
            </a:extLst>
          </p:cNvPr>
          <p:cNvSpPr txBox="1"/>
          <p:nvPr/>
        </p:nvSpPr>
        <p:spPr>
          <a:xfrm>
            <a:off x="1276567" y="3157953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Gas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8CFCF9-81C5-6211-E8FC-9DE0D8D06DD4}"/>
              </a:ext>
            </a:extLst>
          </p:cNvPr>
          <p:cNvSpPr txBox="1"/>
          <p:nvPr/>
        </p:nvSpPr>
        <p:spPr>
          <a:xfrm>
            <a:off x="3092143" y="3157953"/>
            <a:ext cx="708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Liquid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09F997-0A86-182B-3D51-6BF8AB7B9ABD}"/>
              </a:ext>
            </a:extLst>
          </p:cNvPr>
          <p:cNvSpPr txBox="1"/>
          <p:nvPr/>
        </p:nvSpPr>
        <p:spPr>
          <a:xfrm>
            <a:off x="720019" y="3585745"/>
            <a:ext cx="15906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b="1" dirty="0"/>
              <a:t>Hydrogen (H</a:t>
            </a:r>
            <a:r>
              <a:rPr lang="da-DK" sz="1400" b="1" baseline="-25000" dirty="0"/>
              <a:t>2</a:t>
            </a:r>
            <a:r>
              <a:rPr lang="da-DK" sz="1400" b="1" dirty="0"/>
              <a:t>)</a:t>
            </a:r>
          </a:p>
          <a:p>
            <a:r>
              <a:rPr lang="da-DK" sz="1400" dirty="0"/>
              <a:t>7 kJ/cm</a:t>
            </a:r>
            <a:r>
              <a:rPr lang="da-DK" sz="1400" baseline="30000" dirty="0"/>
              <a:t>3 </a:t>
            </a:r>
            <a:r>
              <a:rPr lang="da-DK" sz="1400" dirty="0"/>
              <a:t>(ideal)</a:t>
            </a:r>
          </a:p>
          <a:p>
            <a:r>
              <a:rPr lang="da-DK" sz="1400" dirty="0"/>
              <a:t>120 kJ/g (ideal)</a:t>
            </a:r>
          </a:p>
        </p:txBody>
      </p:sp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C93AF433-0509-1E9C-A2E5-48F7FCA9CE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1817" y="2415912"/>
            <a:ext cx="5371452" cy="38213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8204D57-E55F-61B9-171F-58FB05E003FF}"/>
              </a:ext>
            </a:extLst>
          </p:cNvPr>
          <p:cNvSpPr txBox="1"/>
          <p:nvPr/>
        </p:nvSpPr>
        <p:spPr>
          <a:xfrm>
            <a:off x="7197228" y="6237286"/>
            <a:ext cx="2300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b="1" dirty="0" err="1"/>
              <a:t>Figure</a:t>
            </a:r>
            <a:r>
              <a:rPr lang="da-DK" sz="1200" b="1" dirty="0"/>
              <a:t> made by Jack NOT 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FFB390-8C7B-BE1E-FC29-34A27BB75C5B}"/>
              </a:ext>
            </a:extLst>
          </p:cNvPr>
          <p:cNvSpPr txBox="1"/>
          <p:nvPr/>
        </p:nvSpPr>
        <p:spPr>
          <a:xfrm>
            <a:off x="2610201" y="3585745"/>
            <a:ext cx="17197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b="1" dirty="0" err="1"/>
              <a:t>Methanol</a:t>
            </a:r>
            <a:r>
              <a:rPr lang="da-DK" sz="1400" b="1" dirty="0"/>
              <a:t> (</a:t>
            </a:r>
            <a:r>
              <a:rPr lang="da-DK" sz="1400" b="1" dirty="0" err="1"/>
              <a:t>MeOH</a:t>
            </a:r>
            <a:r>
              <a:rPr lang="da-DK" sz="1400" b="1" dirty="0"/>
              <a:t>)</a:t>
            </a:r>
          </a:p>
          <a:p>
            <a:r>
              <a:rPr lang="da-DK" sz="1400" dirty="0"/>
              <a:t>17 kJ/cm</a:t>
            </a:r>
            <a:r>
              <a:rPr lang="da-DK" sz="1400" baseline="30000" dirty="0"/>
              <a:t>3</a:t>
            </a:r>
            <a:r>
              <a:rPr lang="da-DK" sz="1400" dirty="0"/>
              <a:t> (ideal)</a:t>
            </a:r>
          </a:p>
          <a:p>
            <a:r>
              <a:rPr lang="da-DK" sz="1400" dirty="0"/>
              <a:t>24 kJ/g (ideal)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E7F74E-7301-B0F7-4984-03986793935E}"/>
              </a:ext>
            </a:extLst>
          </p:cNvPr>
          <p:cNvSpPr txBox="1"/>
          <p:nvPr/>
        </p:nvSpPr>
        <p:spPr>
          <a:xfrm>
            <a:off x="2610201" y="4546879"/>
            <a:ext cx="17197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b="1" dirty="0"/>
              <a:t>Formic Acid (HCOOH)</a:t>
            </a:r>
          </a:p>
          <a:p>
            <a:r>
              <a:rPr lang="da-DK" sz="1400" dirty="0"/>
              <a:t>7 kJ/cm</a:t>
            </a:r>
            <a:r>
              <a:rPr lang="da-DK" sz="1400" baseline="30000" dirty="0"/>
              <a:t>3</a:t>
            </a:r>
            <a:r>
              <a:rPr lang="da-DK" sz="1400" dirty="0"/>
              <a:t> (ideal)</a:t>
            </a:r>
          </a:p>
          <a:p>
            <a:r>
              <a:rPr lang="da-DK" sz="1400" dirty="0"/>
              <a:t>6 kJ/g (ideal)</a:t>
            </a:r>
          </a:p>
        </p:txBody>
      </p:sp>
      <p:pic>
        <p:nvPicPr>
          <p:cNvPr id="22" name="Graphic 21" descr="Lightning bolt with solid fill">
            <a:extLst>
              <a:ext uri="{FF2B5EF4-FFF2-40B4-BE49-F238E27FC236}">
                <a16:creationId xmlns:a16="http://schemas.microsoft.com/office/drawing/2014/main" id="{11A5362C-CA2D-2DAB-FC5C-3071DB9C70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0779" y="927698"/>
            <a:ext cx="914400" cy="9144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4F65494-5265-DD2D-4E78-BC202211E7C2}"/>
              </a:ext>
            </a:extLst>
          </p:cNvPr>
          <p:cNvCxnSpPr/>
          <p:nvPr/>
        </p:nvCxnSpPr>
        <p:spPr>
          <a:xfrm>
            <a:off x="5298979" y="1435272"/>
            <a:ext cx="3541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CECC816-D5A0-E829-A05E-5C6DE019EF8C}"/>
              </a:ext>
            </a:extLst>
          </p:cNvPr>
          <p:cNvCxnSpPr/>
          <p:nvPr/>
        </p:nvCxnSpPr>
        <p:spPr>
          <a:xfrm>
            <a:off x="6695936" y="1435272"/>
            <a:ext cx="3541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F41399B-CB59-9028-C747-D888E73014DB}"/>
              </a:ext>
            </a:extLst>
          </p:cNvPr>
          <p:cNvSpPr txBox="1"/>
          <p:nvPr/>
        </p:nvSpPr>
        <p:spPr>
          <a:xfrm>
            <a:off x="4548956" y="1773274"/>
            <a:ext cx="812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Power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376860-039A-2E60-761B-F2CAB22C7B9B}"/>
              </a:ext>
            </a:extLst>
          </p:cNvPr>
          <p:cNvSpPr txBox="1"/>
          <p:nvPr/>
        </p:nvSpPr>
        <p:spPr>
          <a:xfrm>
            <a:off x="5729285" y="1773274"/>
            <a:ext cx="1033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Conversion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1056FE-D1A9-2E4F-85B9-0145107082F4}"/>
              </a:ext>
            </a:extLst>
          </p:cNvPr>
          <p:cNvSpPr txBox="1"/>
          <p:nvPr/>
        </p:nvSpPr>
        <p:spPr>
          <a:xfrm>
            <a:off x="7168970" y="1773274"/>
            <a:ext cx="50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Fuel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00F546-298A-7596-08A0-CE60524A9794}"/>
              </a:ext>
            </a:extLst>
          </p:cNvPr>
          <p:cNvCxnSpPr/>
          <p:nvPr/>
        </p:nvCxnSpPr>
        <p:spPr>
          <a:xfrm>
            <a:off x="7945114" y="1435272"/>
            <a:ext cx="3541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DBD7A05-AB08-1994-122E-72CD21AF548C}"/>
              </a:ext>
            </a:extLst>
          </p:cNvPr>
          <p:cNvSpPr txBox="1"/>
          <p:nvPr/>
        </p:nvSpPr>
        <p:spPr>
          <a:xfrm>
            <a:off x="8458416" y="1773274"/>
            <a:ext cx="1033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Fuel cell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B20B9EF-58D4-419D-490A-D4569FD053B5}"/>
              </a:ext>
            </a:extLst>
          </p:cNvPr>
          <p:cNvCxnSpPr/>
          <p:nvPr/>
        </p:nvCxnSpPr>
        <p:spPr>
          <a:xfrm>
            <a:off x="9408887" y="1435272"/>
            <a:ext cx="3541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Graphic 30" descr="Lightning bolt with solid fill">
            <a:extLst>
              <a:ext uri="{FF2B5EF4-FFF2-40B4-BE49-F238E27FC236}">
                <a16:creationId xmlns:a16="http://schemas.microsoft.com/office/drawing/2014/main" id="{B13F3388-56B7-4FBB-DADF-C2B476708C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3048" y="927698"/>
            <a:ext cx="914400" cy="914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CAB50F4-B184-EE83-48CF-EFEF38E44179}"/>
              </a:ext>
            </a:extLst>
          </p:cNvPr>
          <p:cNvSpPr txBox="1"/>
          <p:nvPr/>
        </p:nvSpPr>
        <p:spPr>
          <a:xfrm>
            <a:off x="9841225" y="1773274"/>
            <a:ext cx="812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Power</a:t>
            </a:r>
          </a:p>
        </p:txBody>
      </p:sp>
      <p:pic>
        <p:nvPicPr>
          <p:cNvPr id="34" name="Graphic 33" descr="Washing Machine with solid fill">
            <a:extLst>
              <a:ext uri="{FF2B5EF4-FFF2-40B4-BE49-F238E27FC236}">
                <a16:creationId xmlns:a16="http://schemas.microsoft.com/office/drawing/2014/main" id="{948BAB78-AF7E-8559-F15E-08658B0C85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96780" y="924146"/>
            <a:ext cx="909260" cy="90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2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4" grpId="0" animBg="1"/>
      <p:bldP spid="15" grpId="0" animBg="1"/>
      <p:bldP spid="13" grpId="0" animBg="1"/>
      <p:bldP spid="9" grpId="0"/>
      <p:bldP spid="11" grpId="0"/>
      <p:bldP spid="12" grpId="0"/>
      <p:bldP spid="16" grpId="0"/>
      <p:bldP spid="19" grpId="0"/>
      <p:bldP spid="20" grpId="0"/>
      <p:bldP spid="21" grpId="0"/>
      <p:bldP spid="23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4AB48-E810-08AD-5A9C-6AB3FB99E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2232895" cy="470667"/>
          </a:xfrm>
        </p:spPr>
        <p:txBody>
          <a:bodyPr/>
          <a:lstStyle/>
          <a:p>
            <a:r>
              <a:rPr lang="da-DK" dirty="0"/>
              <a:t>Formic Acid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83A4C-48FD-33D6-F752-17F5EAA0B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01.05.2023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F6DFB-0417-B371-6A83-06C60314D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8</a:t>
            </a:fld>
            <a:endParaRPr lang="da-DK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AA43D60-7871-5A1C-A1F6-DE6B8D7F6535}"/>
              </a:ext>
            </a:extLst>
          </p:cNvPr>
          <p:cNvSpPr>
            <a:spLocks noChangeAspect="1"/>
          </p:cNvSpPr>
          <p:nvPr/>
        </p:nvSpPr>
        <p:spPr>
          <a:xfrm>
            <a:off x="6491017" y="312105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16CDD1E-19A5-23E0-9204-1A1A8DC8153F}"/>
              </a:ext>
            </a:extLst>
          </p:cNvPr>
          <p:cNvSpPr>
            <a:spLocks noChangeAspect="1"/>
          </p:cNvSpPr>
          <p:nvPr/>
        </p:nvSpPr>
        <p:spPr>
          <a:xfrm>
            <a:off x="6797953" y="307591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AC35CD-F614-7612-6767-D250CD298BED}"/>
              </a:ext>
            </a:extLst>
          </p:cNvPr>
          <p:cNvSpPr>
            <a:spLocks noChangeAspect="1"/>
          </p:cNvSpPr>
          <p:nvPr/>
        </p:nvSpPr>
        <p:spPr>
          <a:xfrm>
            <a:off x="6307995" y="297124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BB7D2CA-E470-39E4-6D70-CE176FEDBD4E}"/>
              </a:ext>
            </a:extLst>
          </p:cNvPr>
          <p:cNvSpPr>
            <a:spLocks noChangeAspect="1"/>
          </p:cNvSpPr>
          <p:nvPr/>
        </p:nvSpPr>
        <p:spPr>
          <a:xfrm>
            <a:off x="6595920" y="343886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ACA54F-6443-E5D2-2CA4-0BD31D174AD2}"/>
              </a:ext>
            </a:extLst>
          </p:cNvPr>
          <p:cNvSpPr>
            <a:spLocks noChangeAspect="1"/>
          </p:cNvSpPr>
          <p:nvPr/>
        </p:nvSpPr>
        <p:spPr>
          <a:xfrm>
            <a:off x="6246095" y="307591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5D1E9A5-2295-5C8F-D241-3D17172451D7}"/>
              </a:ext>
            </a:extLst>
          </p:cNvPr>
          <p:cNvSpPr>
            <a:spLocks noChangeAspect="1"/>
          </p:cNvSpPr>
          <p:nvPr/>
        </p:nvSpPr>
        <p:spPr>
          <a:xfrm>
            <a:off x="4579985" y="308574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628BB2A-8E42-2D91-38E6-92E001BEC499}"/>
              </a:ext>
            </a:extLst>
          </p:cNvPr>
          <p:cNvSpPr>
            <a:spLocks noChangeAspect="1"/>
          </p:cNvSpPr>
          <p:nvPr/>
        </p:nvSpPr>
        <p:spPr>
          <a:xfrm>
            <a:off x="4902272" y="310299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C0FF757-F100-AE9E-8884-156897A11201}"/>
              </a:ext>
            </a:extLst>
          </p:cNvPr>
          <p:cNvSpPr>
            <a:spLocks noChangeAspect="1"/>
          </p:cNvSpPr>
          <p:nvPr/>
        </p:nvSpPr>
        <p:spPr>
          <a:xfrm>
            <a:off x="4325745" y="311946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AADE19-D739-10B2-4BF2-66715EFCA209}"/>
              </a:ext>
            </a:extLst>
          </p:cNvPr>
          <p:cNvSpPr txBox="1"/>
          <p:nvPr/>
        </p:nvSpPr>
        <p:spPr>
          <a:xfrm>
            <a:off x="5244584" y="2338167"/>
            <a:ext cx="8579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Reduction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44D47A-CA83-D0C2-38FF-2CC70708F46B}"/>
              </a:ext>
            </a:extLst>
          </p:cNvPr>
          <p:cNvSpPr txBox="1"/>
          <p:nvPr/>
        </p:nvSpPr>
        <p:spPr>
          <a:xfrm>
            <a:off x="5263820" y="4078534"/>
            <a:ext cx="8386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Oxidation</a:t>
            </a:r>
          </a:p>
        </p:txBody>
      </p:sp>
      <p:sp>
        <p:nvSpPr>
          <p:cNvPr id="22" name="U-turn Arrow 21">
            <a:extLst>
              <a:ext uri="{FF2B5EF4-FFF2-40B4-BE49-F238E27FC236}">
                <a16:creationId xmlns:a16="http://schemas.microsoft.com/office/drawing/2014/main" id="{092983C8-F2E4-D34D-67C7-0EDBF699DCE7}"/>
              </a:ext>
            </a:extLst>
          </p:cNvPr>
          <p:cNvSpPr/>
          <p:nvPr/>
        </p:nvSpPr>
        <p:spPr>
          <a:xfrm flipH="1" flipV="1">
            <a:off x="4710000" y="3773174"/>
            <a:ext cx="1939920" cy="252000"/>
          </a:xfrm>
          <a:prstGeom prst="uturnArrow">
            <a:avLst>
              <a:gd name="adj1" fmla="val 1590"/>
              <a:gd name="adj2" fmla="val 25000"/>
              <a:gd name="adj3" fmla="val 40607"/>
              <a:gd name="adj4" fmla="val 5000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sp>
        <p:nvSpPr>
          <p:cNvPr id="23" name="U-turn Arrow 22">
            <a:extLst>
              <a:ext uri="{FF2B5EF4-FFF2-40B4-BE49-F238E27FC236}">
                <a16:creationId xmlns:a16="http://schemas.microsoft.com/office/drawing/2014/main" id="{AD1F134F-3205-9477-4621-2C6F58F08BAA}"/>
              </a:ext>
            </a:extLst>
          </p:cNvPr>
          <p:cNvSpPr/>
          <p:nvPr/>
        </p:nvSpPr>
        <p:spPr>
          <a:xfrm rot="10800000" flipH="1" flipV="1">
            <a:off x="4710000" y="2615167"/>
            <a:ext cx="1939920" cy="252000"/>
          </a:xfrm>
          <a:prstGeom prst="uturnArrow">
            <a:avLst>
              <a:gd name="adj1" fmla="val 1590"/>
              <a:gd name="adj2" fmla="val 25000"/>
              <a:gd name="adj3" fmla="val 40607"/>
              <a:gd name="adj4" fmla="val 5000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24D9EF-ADBB-A90C-1087-8967304EF3E0}"/>
              </a:ext>
            </a:extLst>
          </p:cNvPr>
          <p:cNvSpPr txBox="1"/>
          <p:nvPr/>
        </p:nvSpPr>
        <p:spPr>
          <a:xfrm>
            <a:off x="4524727" y="3462646"/>
            <a:ext cx="4283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b="1" dirty="0"/>
              <a:t>CO</a:t>
            </a:r>
            <a:r>
              <a:rPr lang="da-DK" sz="1050" b="1" baseline="-25000" dirty="0"/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676FE7-C2CD-34AD-9E8D-7E05A5FFE231}"/>
              </a:ext>
            </a:extLst>
          </p:cNvPr>
          <p:cNvSpPr txBox="1"/>
          <p:nvPr/>
        </p:nvSpPr>
        <p:spPr>
          <a:xfrm>
            <a:off x="6310724" y="3532248"/>
            <a:ext cx="6783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b="1" dirty="0"/>
              <a:t>HCOOH</a:t>
            </a:r>
            <a:endParaRPr lang="da-DK" sz="1050" b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C6F40A-9C69-F013-13DB-54015878B64D}"/>
                  </a:ext>
                </a:extLst>
              </p:cNvPr>
              <p:cNvSpPr txBox="1"/>
              <p:nvPr/>
            </p:nvSpPr>
            <p:spPr>
              <a:xfrm>
                <a:off x="3787725" y="4417876"/>
                <a:ext cx="39006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𝐻𝐶𝑂𝑂𝐻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 ∗ 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⇌ ∗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𝐶𝑂𝑂𝐻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C6F40A-9C69-F013-13DB-54015878B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725" y="4417876"/>
                <a:ext cx="3900619" cy="276999"/>
              </a:xfrm>
              <a:prstGeom prst="rect">
                <a:avLst/>
              </a:prstGeom>
              <a:blipFill>
                <a:blip r:embed="rId3"/>
                <a:stretch>
                  <a:fillRect l="-974" t="-9091" r="-1623" b="-4090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454249-AD8C-0417-B647-2F02DB4BFBA3}"/>
                  </a:ext>
                </a:extLst>
              </p:cNvPr>
              <p:cNvSpPr txBox="1"/>
              <p:nvPr/>
            </p:nvSpPr>
            <p:spPr>
              <a:xfrm>
                <a:off x="3944274" y="4756765"/>
                <a:ext cx="34721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𝐶𝑂𝑂𝐻</m:t>
                      </m:r>
                      <m:r>
                        <a:rPr lang="da-DK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⇌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∗+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454249-AD8C-0417-B647-2F02DB4BF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274" y="4756765"/>
                <a:ext cx="3472104" cy="276999"/>
              </a:xfrm>
              <a:prstGeom prst="rect">
                <a:avLst/>
              </a:prstGeom>
              <a:blipFill>
                <a:blip r:embed="rId4"/>
                <a:stretch>
                  <a:fillRect l="-1091" t="-8696" r="-1455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CBAE808-7DB7-D349-E6A5-882337879AA0}"/>
                  </a:ext>
                </a:extLst>
              </p:cNvPr>
              <p:cNvSpPr txBox="1"/>
              <p:nvPr/>
            </p:nvSpPr>
            <p:spPr>
              <a:xfrm>
                <a:off x="3787725" y="1745250"/>
                <a:ext cx="38621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𝐶𝑂𝑂𝐻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da-DK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⇌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𝐻𝐶𝑂𝑂𝐻</m:t>
                      </m:r>
                      <m:d>
                        <m:d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da-DK" i="1">
                          <a:latin typeface="Cambria Math" panose="02040503050406030204" pitchFamily="18" charset="0"/>
                        </a:rPr>
                        <m:t>+ ∗</m:t>
                      </m:r>
                    </m:oMath>
                  </m:oMathPara>
                </a14:m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CBAE808-7DB7-D349-E6A5-882337879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725" y="1745250"/>
                <a:ext cx="3862148" cy="276999"/>
              </a:xfrm>
              <a:prstGeom prst="rect">
                <a:avLst/>
              </a:prstGeom>
              <a:blipFill>
                <a:blip r:embed="rId5"/>
                <a:stretch>
                  <a:fillRect l="-984" t="-8696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B32490-5C9C-0A86-15BA-94C3689AAC77}"/>
                  </a:ext>
                </a:extLst>
              </p:cNvPr>
              <p:cNvSpPr txBox="1"/>
              <p:nvPr/>
            </p:nvSpPr>
            <p:spPr>
              <a:xfrm>
                <a:off x="3951072" y="1350183"/>
                <a:ext cx="35354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∗+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da-DK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⇌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𝐶𝑂𝑂𝐻</m:t>
                      </m:r>
                    </m:oMath>
                  </m:oMathPara>
                </a14:m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B32490-5C9C-0A86-15BA-94C3689AA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072" y="1350183"/>
                <a:ext cx="3535455" cy="276999"/>
              </a:xfrm>
              <a:prstGeom prst="rect">
                <a:avLst/>
              </a:prstGeom>
              <a:blipFill>
                <a:blip r:embed="rId6"/>
                <a:stretch>
                  <a:fillRect l="-1075" t="-8696" r="-717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769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  <p:bldP spid="18" grpId="0" animBg="1"/>
      <p:bldP spid="19" grpId="0"/>
      <p:bldP spid="20" grpId="0"/>
      <p:bldP spid="22" grpId="0" animBg="1"/>
      <p:bldP spid="23" grpId="0" animBg="1"/>
      <p:bldP spid="24" grpId="0"/>
      <p:bldP spid="26" grpId="0"/>
      <p:bldP spid="30" grpId="0"/>
      <p:bldP spid="31" grpId="0"/>
      <p:bldP spid="32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355C5-C3F9-DCC4-1E01-9E5FA175A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Formic acid oxidation reactions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47A27-CB7F-4880-0235-89BAB96F8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01.05.2023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30044-E671-8E61-0DC3-CC309D62C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9</a:t>
            </a:fld>
            <a:endParaRPr lang="da-DK" dirty="0"/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AA6C4DEC-678B-ECAA-6CB0-ACA655187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6468"/>
          <a:stretch/>
        </p:blipFill>
        <p:spPr>
          <a:xfrm>
            <a:off x="3454974" y="1409700"/>
            <a:ext cx="5280466" cy="467518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7EEAC6-28A1-E671-EF42-9DAA304E5169}"/>
              </a:ext>
            </a:extLst>
          </p:cNvPr>
          <p:cNvSpPr txBox="1"/>
          <p:nvPr/>
        </p:nvSpPr>
        <p:spPr>
          <a:xfrm>
            <a:off x="0" y="6604084"/>
            <a:ext cx="100238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dirty="0" err="1"/>
              <a:t>Figure</a:t>
            </a:r>
            <a:r>
              <a:rPr lang="da-DK" sz="1050" dirty="0"/>
              <a:t> source: </a:t>
            </a:r>
            <a:r>
              <a:rPr lang="en-GB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Bagger, Alexander, et al. "Correlations between experiments and simulations for formic acid oxidation." </a:t>
            </a:r>
            <a:r>
              <a:rPr lang="en-GB" sz="105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Chemical Science</a:t>
            </a:r>
            <a:r>
              <a:rPr lang="en-GB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13.45 (2022): 13409-13417.</a:t>
            </a:r>
            <a:endParaRPr lang="da-DK" sz="105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63E0D51-555C-4326-4F7E-E9668891A60D}"/>
              </a:ext>
            </a:extLst>
          </p:cNvPr>
          <p:cNvSpPr/>
          <p:nvPr/>
        </p:nvSpPr>
        <p:spPr>
          <a:xfrm>
            <a:off x="6872748" y="4068095"/>
            <a:ext cx="432000" cy="432000"/>
          </a:xfrm>
          <a:prstGeom prst="ellipse">
            <a:avLst/>
          </a:prstGeom>
          <a:solidFill>
            <a:srgbClr val="FFFFFF">
              <a:alpha val="0"/>
            </a:srgbClr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1E6ED82-08A5-45D2-A3EC-98376A3A307D}"/>
              </a:ext>
            </a:extLst>
          </p:cNvPr>
          <p:cNvSpPr/>
          <p:nvPr/>
        </p:nvSpPr>
        <p:spPr>
          <a:xfrm>
            <a:off x="7516760" y="5134895"/>
            <a:ext cx="432000" cy="432000"/>
          </a:xfrm>
          <a:prstGeom prst="ellipse">
            <a:avLst/>
          </a:prstGeom>
          <a:solidFill>
            <a:srgbClr val="FFFFFF">
              <a:alpha val="0"/>
            </a:srgbClr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378A9D-36F2-1766-D01E-91A44B968C08}"/>
              </a:ext>
            </a:extLst>
          </p:cNvPr>
          <p:cNvSpPr txBox="1"/>
          <p:nvPr/>
        </p:nvSpPr>
        <p:spPr>
          <a:xfrm>
            <a:off x="9365063" y="3683930"/>
            <a:ext cx="1779024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a-DK" dirty="0"/>
              <a:t>*CO </a:t>
            </a:r>
            <a:r>
              <a:rPr lang="da-DK" dirty="0" err="1"/>
              <a:t>desorbs</a:t>
            </a:r>
            <a:r>
              <a:rPr lang="da-DK" dirty="0"/>
              <a:t> at high potentials, ruining the surface</a:t>
            </a:r>
          </a:p>
        </p:txBody>
      </p:sp>
    </p:spTree>
    <p:extLst>
      <p:ext uri="{BB962C8B-B14F-4D97-AF65-F5344CB8AC3E}">
        <p14:creationId xmlns:p14="http://schemas.microsoft.com/office/powerpoint/2010/main" val="203118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</p:bld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DK_fuld.potx" id="{60E0EC36-883E-44E8-9950-4576E5703A74}" vid="{4677909B-C992-40AE-90DB-042763996D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16_9_DK_fuld</Template>
  <TotalTime>0</TotalTime>
  <Words>2240</Words>
  <Application>Microsoft Macintosh PowerPoint</Application>
  <PresentationFormat>Widescreen</PresentationFormat>
  <Paragraphs>626</Paragraphs>
  <Slides>51</Slides>
  <Notes>14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Calibri</vt:lpstr>
      <vt:lpstr>Cambria Math</vt:lpstr>
      <vt:lpstr>CMR10</vt:lpstr>
      <vt:lpstr>CMTI10</vt:lpstr>
      <vt:lpstr>Microsoft New Tai Lue</vt:lpstr>
      <vt:lpstr>Times New Roman</vt:lpstr>
      <vt:lpstr>Brugerdefineret design</vt:lpstr>
      <vt:lpstr>PowerPoint Presentation</vt:lpstr>
      <vt:lpstr>Table of contents</vt:lpstr>
      <vt:lpstr>Power-to-X</vt:lpstr>
      <vt:lpstr>Power-to-X</vt:lpstr>
      <vt:lpstr>Power-to-X</vt:lpstr>
      <vt:lpstr>Power-to-X</vt:lpstr>
      <vt:lpstr>Power-to-X</vt:lpstr>
      <vt:lpstr>Formic Acid</vt:lpstr>
      <vt:lpstr>Formic acid oxidation reactions</vt:lpstr>
      <vt:lpstr>Reaction pathways</vt:lpstr>
      <vt:lpstr>Formic acid oxidation reactions</vt:lpstr>
      <vt:lpstr>Formic acid oxidation reactions</vt:lpstr>
      <vt:lpstr>DFT data from Jack</vt:lpstr>
      <vt:lpstr>Formic acid oxidation reactions</vt:lpstr>
      <vt:lpstr>DFT calculations performed</vt:lpstr>
      <vt:lpstr>DFT calculations performed</vt:lpstr>
      <vt:lpstr>Microkinetic models</vt:lpstr>
      <vt:lpstr>Microkinetic models</vt:lpstr>
      <vt:lpstr>Microkinetic models</vt:lpstr>
      <vt:lpstr>Microkinetic models</vt:lpstr>
      <vt:lpstr>Microkinetic models</vt:lpstr>
      <vt:lpstr>Microkinetic models</vt:lpstr>
      <vt:lpstr>Modelling the activity of reactions</vt:lpstr>
      <vt:lpstr>Modelling the activity of reactions</vt:lpstr>
      <vt:lpstr>Modelling the activity of reactions</vt:lpstr>
      <vt:lpstr>Modelling the activity of reactions</vt:lpstr>
      <vt:lpstr>Show reaction diagrams for the ones I had data on initially</vt:lpstr>
      <vt:lpstr>Searching for a composition, that has as few *H and *COOH pairs</vt:lpstr>
      <vt:lpstr>Searching for a composition, that has as few *H and *COOH pairs</vt:lpstr>
      <vt:lpstr>Searching for a composition, that has as few *H and *COOH pairs</vt:lpstr>
      <vt:lpstr>Searching for a composition, that has as few *H and *COOH pairs</vt:lpstr>
      <vt:lpstr>Searching for a composition, that has as few *H and *COOH pairs</vt:lpstr>
      <vt:lpstr>Searching for a composition, that has as few *H and *COOH pairs</vt:lpstr>
      <vt:lpstr>Searching for a composition, that has as few *H and *COOH pairs</vt:lpstr>
      <vt:lpstr>Binding energy prediction models for -H and -COOH</vt:lpstr>
      <vt:lpstr>Methods – Predicting binding energies </vt:lpstr>
      <vt:lpstr>Binding energy prediction models for -H and -COOH</vt:lpstr>
      <vt:lpstr>Further work (or just completing my thesis)</vt:lpstr>
      <vt:lpstr>Which reactions couldn’t I look at yet? Why? Hence -&gt; new DFT data</vt:lpstr>
      <vt:lpstr>So formic acid is pretty cool</vt:lpstr>
      <vt:lpstr>Reaction pathways</vt:lpstr>
      <vt:lpstr>Reaction pathways</vt:lpstr>
      <vt:lpstr>PowerPoint Presentation</vt:lpstr>
      <vt:lpstr>DFT data</vt:lpstr>
      <vt:lpstr>DFT data</vt:lpstr>
      <vt:lpstr>DFT data - slabs</vt:lpstr>
      <vt:lpstr>DFT calculations performed</vt:lpstr>
      <vt:lpstr>DFT calculations performed</vt:lpstr>
      <vt:lpstr>Storage of extra stuff from the slideshow</vt:lpstr>
      <vt:lpstr>Reaction pathways</vt:lpstr>
      <vt:lpstr>Reaction pathways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2023-04-26T13:23:42Z</cp:lastPrinted>
  <dcterms:created xsi:type="dcterms:W3CDTF">2019-09-15T17:18:49Z</dcterms:created>
  <dcterms:modified xsi:type="dcterms:W3CDTF">2023-05-02T16:14:31Z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MSIP_Label_6a2630e2-1ac5-455e-8217-0156b1936a76_Enabled">
    <vt:lpwstr>true</vt:lpwstr>
  </property>
  <property fmtid="{D5CDD505-2E9C-101B-9397-08002B2CF9AE}" pid="4" name="MSIP_Label_6a2630e2-1ac5-455e-8217-0156b1936a76_SetDate">
    <vt:lpwstr>2023-04-07T11:29:40Z</vt:lpwstr>
  </property>
  <property fmtid="{D5CDD505-2E9C-101B-9397-08002B2CF9AE}" pid="5" name="MSIP_Label_6a2630e2-1ac5-455e-8217-0156b1936a76_Method">
    <vt:lpwstr>Standard</vt:lpwstr>
  </property>
  <property fmtid="{D5CDD505-2E9C-101B-9397-08002B2CF9AE}" pid="6" name="MSIP_Label_6a2630e2-1ac5-455e-8217-0156b1936a76_Name">
    <vt:lpwstr>Notclass</vt:lpwstr>
  </property>
  <property fmtid="{D5CDD505-2E9C-101B-9397-08002B2CF9AE}" pid="7" name="MSIP_Label_6a2630e2-1ac5-455e-8217-0156b1936a76_SiteId">
    <vt:lpwstr>a3927f91-cda1-4696-af89-8c9f1ceffa91</vt:lpwstr>
  </property>
  <property fmtid="{D5CDD505-2E9C-101B-9397-08002B2CF9AE}" pid="8" name="MSIP_Label_6a2630e2-1ac5-455e-8217-0156b1936a76_ActionId">
    <vt:lpwstr>48df2bb0-8d36-41df-a145-4abb8eeebdca</vt:lpwstr>
  </property>
  <property fmtid="{D5CDD505-2E9C-101B-9397-08002B2CF9AE}" pid="9" name="MSIP_Label_6a2630e2-1ac5-455e-8217-0156b1936a76_ContentBits">
    <vt:lpwstr>0</vt:lpwstr>
  </property>
</Properties>
</file>